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9"/>
  </p:notesMasterIdLst>
  <p:sldIdLst>
    <p:sldId id="256" r:id="rId2"/>
    <p:sldId id="307" r:id="rId3"/>
    <p:sldId id="311" r:id="rId4"/>
    <p:sldId id="308" r:id="rId5"/>
    <p:sldId id="309" r:id="rId6"/>
    <p:sldId id="316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2608" autoAdjust="0"/>
  </p:normalViewPr>
  <p:slideViewPr>
    <p:cSldViewPr>
      <p:cViewPr varScale="1">
        <p:scale>
          <a:sx n="105" d="100"/>
          <a:sy n="105" d="100"/>
        </p:scale>
        <p:origin x="20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EBFB-C4CE-4F6E-996B-AC740AD793B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409963-039A-4923-812F-09463AB56455}">
      <dgm:prSet/>
      <dgm:spPr/>
      <dgm:t>
        <a:bodyPr/>
        <a:lstStyle/>
        <a:p>
          <a:r>
            <a:rPr lang="en-US" dirty="0"/>
            <a:t>Act V of 2013 </a:t>
          </a:r>
          <a:endParaRPr lang="hu-HU" dirty="0"/>
        </a:p>
        <a:p>
          <a:r>
            <a:rPr lang="en-US" dirty="0"/>
            <a:t>Civil Code</a:t>
          </a:r>
        </a:p>
      </dgm:t>
    </dgm:pt>
    <dgm:pt modelId="{D1837743-3A73-430E-A91F-17206CA58F39}" type="parTrans" cxnId="{6AAE15BB-1FC9-4D7D-B8E5-650C62BD901A}">
      <dgm:prSet/>
      <dgm:spPr/>
      <dgm:t>
        <a:bodyPr/>
        <a:lstStyle/>
        <a:p>
          <a:endParaRPr lang="en-US"/>
        </a:p>
      </dgm:t>
    </dgm:pt>
    <dgm:pt modelId="{6D41784E-9A7B-4E9B-B2F8-5792559F9D5D}" type="sibTrans" cxnId="{6AAE15BB-1FC9-4D7D-B8E5-650C62BD901A}">
      <dgm:prSet/>
      <dgm:spPr/>
      <dgm:t>
        <a:bodyPr/>
        <a:lstStyle/>
        <a:p>
          <a:endParaRPr lang="en-US"/>
        </a:p>
      </dgm:t>
    </dgm:pt>
    <dgm:pt modelId="{2F5FE8A6-51F7-46EC-93EA-DD29CED21E3E}">
      <dgm:prSet/>
      <dgm:spPr/>
      <dgm:t>
        <a:bodyPr/>
        <a:lstStyle/>
        <a:p>
          <a:r>
            <a:rPr lang="en-US" dirty="0"/>
            <a:t>Government Decree No. 149/1997 (IX.10) </a:t>
          </a:r>
          <a:r>
            <a:rPr lang="hu-HU" dirty="0"/>
            <a:t> </a:t>
          </a:r>
          <a:endParaRPr lang="en-US" dirty="0"/>
        </a:p>
      </dgm:t>
    </dgm:pt>
    <dgm:pt modelId="{434743ED-2471-4990-A279-2D8798D2B915}" type="parTrans" cxnId="{8FD02ED4-57C2-484A-9028-AE2BA85A644B}">
      <dgm:prSet/>
      <dgm:spPr/>
      <dgm:t>
        <a:bodyPr/>
        <a:lstStyle/>
        <a:p>
          <a:endParaRPr lang="en-US"/>
        </a:p>
      </dgm:t>
    </dgm:pt>
    <dgm:pt modelId="{1C329595-E867-4EF9-AB4B-B71094C6C53B}" type="sibTrans" cxnId="{8FD02ED4-57C2-484A-9028-AE2BA85A644B}">
      <dgm:prSet/>
      <dgm:spPr/>
      <dgm:t>
        <a:bodyPr/>
        <a:lstStyle/>
        <a:p>
          <a:endParaRPr lang="en-US"/>
        </a:p>
      </dgm:t>
    </dgm:pt>
    <dgm:pt modelId="{F4D39533-AC85-42FA-82A4-D6B6692BB11C}">
      <dgm:prSet/>
      <dgm:spPr/>
      <dgm:t>
        <a:bodyPr/>
        <a:lstStyle/>
        <a:p>
          <a:r>
            <a:rPr lang="hu-HU" dirty="0"/>
            <a:t>A</a:t>
          </a:r>
          <a:r>
            <a:rPr lang="en-US" dirty="0" err="1"/>
            <a:t>ct</a:t>
          </a:r>
          <a:r>
            <a:rPr lang="en-US" dirty="0"/>
            <a:t> CXVIII of 2017</a:t>
          </a:r>
          <a:r>
            <a:rPr lang="hu-HU" dirty="0"/>
            <a:t> </a:t>
          </a:r>
          <a:endParaRPr lang="en-US" dirty="0"/>
        </a:p>
      </dgm:t>
    </dgm:pt>
    <dgm:pt modelId="{0B049F09-7F2C-4956-B576-FC48EAD37361}" type="parTrans" cxnId="{0734F094-5A1F-42B0-BC27-8CACA7D845AA}">
      <dgm:prSet/>
      <dgm:spPr/>
      <dgm:t>
        <a:bodyPr/>
        <a:lstStyle/>
        <a:p>
          <a:endParaRPr lang="en-US"/>
        </a:p>
      </dgm:t>
    </dgm:pt>
    <dgm:pt modelId="{2C12AC2B-FBFC-4FC6-8E2A-BF8D8EC17DF9}" type="sibTrans" cxnId="{0734F094-5A1F-42B0-BC27-8CACA7D845AA}">
      <dgm:prSet/>
      <dgm:spPr/>
      <dgm:t>
        <a:bodyPr/>
        <a:lstStyle/>
        <a:p>
          <a:endParaRPr lang="en-US"/>
        </a:p>
      </dgm:t>
    </dgm:pt>
    <dgm:pt modelId="{3643C69C-059C-463B-AC9F-082ECA071BD8}" type="pres">
      <dgm:prSet presAssocID="{343BEBFB-C4CE-4F6E-996B-AC740AD793B3}" presName="diagram" presStyleCnt="0">
        <dgm:presLayoutVars>
          <dgm:dir/>
          <dgm:resizeHandles val="exact"/>
        </dgm:presLayoutVars>
      </dgm:prSet>
      <dgm:spPr/>
    </dgm:pt>
    <dgm:pt modelId="{C4D53B9A-0E32-46C9-A217-AFE83B6C4297}" type="pres">
      <dgm:prSet presAssocID="{77409963-039A-4923-812F-09463AB56455}" presName="node" presStyleLbl="node1" presStyleIdx="0" presStyleCnt="3">
        <dgm:presLayoutVars>
          <dgm:bulletEnabled val="1"/>
        </dgm:presLayoutVars>
      </dgm:prSet>
      <dgm:spPr/>
    </dgm:pt>
    <dgm:pt modelId="{C8EAFEFE-CD44-4DAB-A2DC-E807203B0671}" type="pres">
      <dgm:prSet presAssocID="{6D41784E-9A7B-4E9B-B2F8-5792559F9D5D}" presName="sibTrans" presStyleCnt="0"/>
      <dgm:spPr/>
    </dgm:pt>
    <dgm:pt modelId="{63D08B26-190A-40E5-988A-B07E72948263}" type="pres">
      <dgm:prSet presAssocID="{2F5FE8A6-51F7-46EC-93EA-DD29CED21E3E}" presName="node" presStyleLbl="node1" presStyleIdx="1" presStyleCnt="3">
        <dgm:presLayoutVars>
          <dgm:bulletEnabled val="1"/>
        </dgm:presLayoutVars>
      </dgm:prSet>
      <dgm:spPr/>
    </dgm:pt>
    <dgm:pt modelId="{91E113A6-E858-4E0F-A64D-B36539807DC1}" type="pres">
      <dgm:prSet presAssocID="{1C329595-E867-4EF9-AB4B-B71094C6C53B}" presName="sibTrans" presStyleCnt="0"/>
      <dgm:spPr/>
    </dgm:pt>
    <dgm:pt modelId="{9C73D45F-9A69-4E3E-9B7B-0A11E90624A9}" type="pres">
      <dgm:prSet presAssocID="{F4D39533-AC85-42FA-82A4-D6B6692BB11C}" presName="node" presStyleLbl="node1" presStyleIdx="2" presStyleCnt="3">
        <dgm:presLayoutVars>
          <dgm:bulletEnabled val="1"/>
        </dgm:presLayoutVars>
      </dgm:prSet>
      <dgm:spPr/>
    </dgm:pt>
  </dgm:ptLst>
  <dgm:cxnLst>
    <dgm:cxn modelId="{8F4F4300-722F-4CD7-A38B-38DC355E35E5}" type="presOf" srcId="{77409963-039A-4923-812F-09463AB56455}" destId="{C4D53B9A-0E32-46C9-A217-AFE83B6C4297}" srcOrd="0" destOrd="0" presId="urn:microsoft.com/office/officeart/2005/8/layout/default"/>
    <dgm:cxn modelId="{5817CB11-A608-4C0E-9AFA-FAFE77026369}" type="presOf" srcId="{2F5FE8A6-51F7-46EC-93EA-DD29CED21E3E}" destId="{63D08B26-190A-40E5-988A-B07E72948263}" srcOrd="0" destOrd="0" presId="urn:microsoft.com/office/officeart/2005/8/layout/default"/>
    <dgm:cxn modelId="{888DE82C-02C8-4B9B-82D9-0D37DAECB288}" type="presOf" srcId="{F4D39533-AC85-42FA-82A4-D6B6692BB11C}" destId="{9C73D45F-9A69-4E3E-9B7B-0A11E90624A9}" srcOrd="0" destOrd="0" presId="urn:microsoft.com/office/officeart/2005/8/layout/default"/>
    <dgm:cxn modelId="{6EDCE34A-5DC7-49CE-AFDB-ABCDAAA94287}" type="presOf" srcId="{343BEBFB-C4CE-4F6E-996B-AC740AD793B3}" destId="{3643C69C-059C-463B-AC9F-082ECA071BD8}" srcOrd="0" destOrd="0" presId="urn:microsoft.com/office/officeart/2005/8/layout/default"/>
    <dgm:cxn modelId="{0734F094-5A1F-42B0-BC27-8CACA7D845AA}" srcId="{343BEBFB-C4CE-4F6E-996B-AC740AD793B3}" destId="{F4D39533-AC85-42FA-82A4-D6B6692BB11C}" srcOrd="2" destOrd="0" parTransId="{0B049F09-7F2C-4956-B576-FC48EAD37361}" sibTransId="{2C12AC2B-FBFC-4FC6-8E2A-BF8D8EC17DF9}"/>
    <dgm:cxn modelId="{6AAE15BB-1FC9-4D7D-B8E5-650C62BD901A}" srcId="{343BEBFB-C4CE-4F6E-996B-AC740AD793B3}" destId="{77409963-039A-4923-812F-09463AB56455}" srcOrd="0" destOrd="0" parTransId="{D1837743-3A73-430E-A91F-17206CA58F39}" sibTransId="{6D41784E-9A7B-4E9B-B2F8-5792559F9D5D}"/>
    <dgm:cxn modelId="{8FD02ED4-57C2-484A-9028-AE2BA85A644B}" srcId="{343BEBFB-C4CE-4F6E-996B-AC740AD793B3}" destId="{2F5FE8A6-51F7-46EC-93EA-DD29CED21E3E}" srcOrd="1" destOrd="0" parTransId="{434743ED-2471-4990-A279-2D8798D2B915}" sibTransId="{1C329595-E867-4EF9-AB4B-B71094C6C53B}"/>
    <dgm:cxn modelId="{4AC66646-906D-432A-A0FA-AD5952A928C8}" type="presParOf" srcId="{3643C69C-059C-463B-AC9F-082ECA071BD8}" destId="{C4D53B9A-0E32-46C9-A217-AFE83B6C4297}" srcOrd="0" destOrd="0" presId="urn:microsoft.com/office/officeart/2005/8/layout/default"/>
    <dgm:cxn modelId="{E658626F-C584-470A-8415-B599265741DB}" type="presParOf" srcId="{3643C69C-059C-463B-AC9F-082ECA071BD8}" destId="{C8EAFEFE-CD44-4DAB-A2DC-E807203B0671}" srcOrd="1" destOrd="0" presId="urn:microsoft.com/office/officeart/2005/8/layout/default"/>
    <dgm:cxn modelId="{DC70E117-B54A-42C1-AB9F-3B1E93A7CA67}" type="presParOf" srcId="{3643C69C-059C-463B-AC9F-082ECA071BD8}" destId="{63D08B26-190A-40E5-988A-B07E72948263}" srcOrd="2" destOrd="0" presId="urn:microsoft.com/office/officeart/2005/8/layout/default"/>
    <dgm:cxn modelId="{820531E4-E505-4F44-AE84-3FEFBE1532EA}" type="presParOf" srcId="{3643C69C-059C-463B-AC9F-082ECA071BD8}" destId="{91E113A6-E858-4E0F-A64D-B36539807DC1}" srcOrd="3" destOrd="0" presId="urn:microsoft.com/office/officeart/2005/8/layout/default"/>
    <dgm:cxn modelId="{DD47D615-BC28-4656-9766-41D3D45E0877}" type="presParOf" srcId="{3643C69C-059C-463B-AC9F-082ECA071BD8}" destId="{9C73D45F-9A69-4E3E-9B7B-0A11E90624A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61F45-A739-4AAC-967C-E8A34E1D823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F227D0-1D4C-4C57-AAC5-31EE45CBA726}">
      <dgm:prSet/>
      <dgm:spPr/>
      <dgm:t>
        <a:bodyPr/>
        <a:lstStyle/>
        <a:p>
          <a:r>
            <a:rPr lang="hu-HU" dirty="0"/>
            <a:t>The </a:t>
          </a:r>
          <a:r>
            <a:rPr lang="hu-HU" dirty="0" err="1"/>
            <a:t>order</a:t>
          </a:r>
          <a:r>
            <a:rPr lang="hu-HU" dirty="0"/>
            <a:t> of </a:t>
          </a:r>
          <a:r>
            <a:rPr lang="hu-HU" dirty="0" err="1"/>
            <a:t>enforcement</a:t>
          </a:r>
          <a:r>
            <a:rPr lang="hu-HU" dirty="0"/>
            <a:t> </a:t>
          </a:r>
        </a:p>
        <a:p>
          <a:r>
            <a:rPr lang="hu-HU" dirty="0"/>
            <a:t>–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first</a:t>
          </a:r>
          <a:r>
            <a:rPr lang="hu-HU" dirty="0"/>
            <a:t> </a:t>
          </a:r>
          <a:r>
            <a:rPr lang="hu-HU" dirty="0" err="1"/>
            <a:t>stage</a:t>
          </a:r>
          <a:endParaRPr lang="en-US" dirty="0"/>
        </a:p>
      </dgm:t>
    </dgm:pt>
    <dgm:pt modelId="{63606C19-45A8-4893-9E06-AC5557F53F98}" type="parTrans" cxnId="{F54A2A2D-B472-41B6-A567-12E744EE811A}">
      <dgm:prSet/>
      <dgm:spPr/>
      <dgm:t>
        <a:bodyPr/>
        <a:lstStyle/>
        <a:p>
          <a:endParaRPr lang="en-US"/>
        </a:p>
      </dgm:t>
    </dgm:pt>
    <dgm:pt modelId="{AF02D5BC-460C-4278-B01E-8A0E7BF68202}" type="sibTrans" cxnId="{F54A2A2D-B472-41B6-A567-12E744EE811A}">
      <dgm:prSet/>
      <dgm:spPr/>
      <dgm:t>
        <a:bodyPr/>
        <a:lstStyle/>
        <a:p>
          <a:endParaRPr lang="en-US"/>
        </a:p>
      </dgm:t>
    </dgm:pt>
    <dgm:pt modelId="{FB03ABE3-8A2E-4C0D-9338-A9A33C3516CD}">
      <dgm:prSet/>
      <dgm:spPr/>
      <dgm:t>
        <a:bodyPr/>
        <a:lstStyle/>
        <a:p>
          <a:r>
            <a:rPr lang="hu-HU" dirty="0" err="1"/>
            <a:t>Legal</a:t>
          </a:r>
          <a:r>
            <a:rPr lang="hu-HU" dirty="0"/>
            <a:t> </a:t>
          </a:r>
          <a:r>
            <a:rPr lang="hu-HU" dirty="0" err="1"/>
            <a:t>consequences</a:t>
          </a:r>
          <a:endParaRPr lang="hu-HU" dirty="0"/>
        </a:p>
        <a:p>
          <a:r>
            <a:rPr lang="hu-HU" dirty="0"/>
            <a:t> – </a:t>
          </a:r>
          <a:r>
            <a:rPr lang="hu-HU" dirty="0" err="1"/>
            <a:t>second</a:t>
          </a:r>
          <a:r>
            <a:rPr lang="hu-HU" dirty="0"/>
            <a:t> </a:t>
          </a:r>
          <a:r>
            <a:rPr lang="hu-HU" dirty="0" err="1"/>
            <a:t>stage</a:t>
          </a:r>
          <a:r>
            <a:rPr lang="hu-HU" dirty="0"/>
            <a:t> of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procedure</a:t>
          </a:r>
          <a:r>
            <a:rPr lang="hu-HU" dirty="0"/>
            <a:t> </a:t>
          </a:r>
          <a:endParaRPr lang="en-US" dirty="0"/>
        </a:p>
      </dgm:t>
    </dgm:pt>
    <dgm:pt modelId="{68A456A7-0CF4-4731-8FC2-53A5AEDAE74F}" type="parTrans" cxnId="{340D8C94-69CD-40AD-9541-F9DD76DCD68E}">
      <dgm:prSet/>
      <dgm:spPr/>
      <dgm:t>
        <a:bodyPr/>
        <a:lstStyle/>
        <a:p>
          <a:endParaRPr lang="en-US"/>
        </a:p>
      </dgm:t>
    </dgm:pt>
    <dgm:pt modelId="{2155DEDD-79A7-4B5A-8D20-789AB0F6323B}" type="sibTrans" cxnId="{340D8C94-69CD-40AD-9541-F9DD76DCD68E}">
      <dgm:prSet/>
      <dgm:spPr/>
      <dgm:t>
        <a:bodyPr/>
        <a:lstStyle/>
        <a:p>
          <a:endParaRPr lang="en-US"/>
        </a:p>
      </dgm:t>
    </dgm:pt>
    <dgm:pt modelId="{9E24434B-E4AD-4B1A-93AE-293604585228}" type="pres">
      <dgm:prSet presAssocID="{15461F45-A739-4AAC-967C-E8A34E1D82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65226D-C6E9-47B5-BB33-4BD000BD57FA}" type="pres">
      <dgm:prSet presAssocID="{89F227D0-1D4C-4C57-AAC5-31EE45CBA726}" presName="root" presStyleCnt="0"/>
      <dgm:spPr/>
    </dgm:pt>
    <dgm:pt modelId="{A805402E-27C0-472B-910D-BABD79AB297F}" type="pres">
      <dgm:prSet presAssocID="{89F227D0-1D4C-4C57-AAC5-31EE45CBA726}" presName="rootComposite" presStyleCnt="0"/>
      <dgm:spPr/>
    </dgm:pt>
    <dgm:pt modelId="{49075C6C-2DA3-428D-8748-DC2D01B5B7BF}" type="pres">
      <dgm:prSet presAssocID="{89F227D0-1D4C-4C57-AAC5-31EE45CBA726}" presName="rootText" presStyleLbl="node1" presStyleIdx="0" presStyleCnt="2"/>
      <dgm:spPr/>
    </dgm:pt>
    <dgm:pt modelId="{145E6588-C342-40C1-B51A-FF185710A36B}" type="pres">
      <dgm:prSet presAssocID="{89F227D0-1D4C-4C57-AAC5-31EE45CBA726}" presName="rootConnector" presStyleLbl="node1" presStyleIdx="0" presStyleCnt="2"/>
      <dgm:spPr/>
    </dgm:pt>
    <dgm:pt modelId="{052B4FB0-1526-4717-88CE-630AFE2CD1CA}" type="pres">
      <dgm:prSet presAssocID="{89F227D0-1D4C-4C57-AAC5-31EE45CBA726}" presName="childShape" presStyleCnt="0"/>
      <dgm:spPr/>
    </dgm:pt>
    <dgm:pt modelId="{9803BC51-8428-4DAE-8A77-9F860FC856CE}" type="pres">
      <dgm:prSet presAssocID="{FB03ABE3-8A2E-4C0D-9338-A9A33C3516CD}" presName="root" presStyleCnt="0"/>
      <dgm:spPr/>
    </dgm:pt>
    <dgm:pt modelId="{6AE8B097-EC17-4F56-B056-FF642F08F13E}" type="pres">
      <dgm:prSet presAssocID="{FB03ABE3-8A2E-4C0D-9338-A9A33C3516CD}" presName="rootComposite" presStyleCnt="0"/>
      <dgm:spPr/>
    </dgm:pt>
    <dgm:pt modelId="{D56FE509-F998-41D6-B395-2C2756F2C0E8}" type="pres">
      <dgm:prSet presAssocID="{FB03ABE3-8A2E-4C0D-9338-A9A33C3516CD}" presName="rootText" presStyleLbl="node1" presStyleIdx="1" presStyleCnt="2"/>
      <dgm:spPr/>
    </dgm:pt>
    <dgm:pt modelId="{348B1F93-FB24-4258-B69A-C35D1D9AA499}" type="pres">
      <dgm:prSet presAssocID="{FB03ABE3-8A2E-4C0D-9338-A9A33C3516CD}" presName="rootConnector" presStyleLbl="node1" presStyleIdx="1" presStyleCnt="2"/>
      <dgm:spPr/>
    </dgm:pt>
    <dgm:pt modelId="{7CA12C0D-5975-4417-95C1-69BF5902C475}" type="pres">
      <dgm:prSet presAssocID="{FB03ABE3-8A2E-4C0D-9338-A9A33C3516CD}" presName="childShape" presStyleCnt="0"/>
      <dgm:spPr/>
    </dgm:pt>
  </dgm:ptLst>
  <dgm:cxnLst>
    <dgm:cxn modelId="{F54A2A2D-B472-41B6-A567-12E744EE811A}" srcId="{15461F45-A739-4AAC-967C-E8A34E1D8233}" destId="{89F227D0-1D4C-4C57-AAC5-31EE45CBA726}" srcOrd="0" destOrd="0" parTransId="{63606C19-45A8-4893-9E06-AC5557F53F98}" sibTransId="{AF02D5BC-460C-4278-B01E-8A0E7BF68202}"/>
    <dgm:cxn modelId="{88EE1E30-8993-4FA4-A56B-8FAB7BEE5F79}" type="presOf" srcId="{15461F45-A739-4AAC-967C-E8A34E1D8233}" destId="{9E24434B-E4AD-4B1A-93AE-293604585228}" srcOrd="0" destOrd="0" presId="urn:microsoft.com/office/officeart/2005/8/layout/hierarchy3"/>
    <dgm:cxn modelId="{E80C1774-3998-49F5-9386-BAE2339DBC62}" type="presOf" srcId="{FB03ABE3-8A2E-4C0D-9338-A9A33C3516CD}" destId="{D56FE509-F998-41D6-B395-2C2756F2C0E8}" srcOrd="0" destOrd="0" presId="urn:microsoft.com/office/officeart/2005/8/layout/hierarchy3"/>
    <dgm:cxn modelId="{FAC00F86-1A88-4989-9E3A-B5D2680B6AD3}" type="presOf" srcId="{89F227D0-1D4C-4C57-AAC5-31EE45CBA726}" destId="{49075C6C-2DA3-428D-8748-DC2D01B5B7BF}" srcOrd="0" destOrd="0" presId="urn:microsoft.com/office/officeart/2005/8/layout/hierarchy3"/>
    <dgm:cxn modelId="{340D8C94-69CD-40AD-9541-F9DD76DCD68E}" srcId="{15461F45-A739-4AAC-967C-E8A34E1D8233}" destId="{FB03ABE3-8A2E-4C0D-9338-A9A33C3516CD}" srcOrd="1" destOrd="0" parTransId="{68A456A7-0CF4-4731-8FC2-53A5AEDAE74F}" sibTransId="{2155DEDD-79A7-4B5A-8D20-789AB0F6323B}"/>
    <dgm:cxn modelId="{26DA29A2-4854-43E7-B7FD-E0AC85F94873}" type="presOf" srcId="{FB03ABE3-8A2E-4C0D-9338-A9A33C3516CD}" destId="{348B1F93-FB24-4258-B69A-C35D1D9AA499}" srcOrd="1" destOrd="0" presId="urn:microsoft.com/office/officeart/2005/8/layout/hierarchy3"/>
    <dgm:cxn modelId="{53CF12DD-DA8F-4CF8-B163-83236901D78E}" type="presOf" srcId="{89F227D0-1D4C-4C57-AAC5-31EE45CBA726}" destId="{145E6588-C342-40C1-B51A-FF185710A36B}" srcOrd="1" destOrd="0" presId="urn:microsoft.com/office/officeart/2005/8/layout/hierarchy3"/>
    <dgm:cxn modelId="{4ABCC7AD-DECB-4732-8AEC-72B8F356E82F}" type="presParOf" srcId="{9E24434B-E4AD-4B1A-93AE-293604585228}" destId="{5F65226D-C6E9-47B5-BB33-4BD000BD57FA}" srcOrd="0" destOrd="0" presId="urn:microsoft.com/office/officeart/2005/8/layout/hierarchy3"/>
    <dgm:cxn modelId="{DFDD4981-D66F-494C-9CAF-811B8A9D4822}" type="presParOf" srcId="{5F65226D-C6E9-47B5-BB33-4BD000BD57FA}" destId="{A805402E-27C0-472B-910D-BABD79AB297F}" srcOrd="0" destOrd="0" presId="urn:microsoft.com/office/officeart/2005/8/layout/hierarchy3"/>
    <dgm:cxn modelId="{0F896652-D9E7-4876-BE34-7ACABC908726}" type="presParOf" srcId="{A805402E-27C0-472B-910D-BABD79AB297F}" destId="{49075C6C-2DA3-428D-8748-DC2D01B5B7BF}" srcOrd="0" destOrd="0" presId="urn:microsoft.com/office/officeart/2005/8/layout/hierarchy3"/>
    <dgm:cxn modelId="{E1B85106-B7FF-4574-B1F6-F0AF343DF780}" type="presParOf" srcId="{A805402E-27C0-472B-910D-BABD79AB297F}" destId="{145E6588-C342-40C1-B51A-FF185710A36B}" srcOrd="1" destOrd="0" presId="urn:microsoft.com/office/officeart/2005/8/layout/hierarchy3"/>
    <dgm:cxn modelId="{9048DFC2-F0AE-4962-A3F5-37F5A46507FE}" type="presParOf" srcId="{5F65226D-C6E9-47B5-BB33-4BD000BD57FA}" destId="{052B4FB0-1526-4717-88CE-630AFE2CD1CA}" srcOrd="1" destOrd="0" presId="urn:microsoft.com/office/officeart/2005/8/layout/hierarchy3"/>
    <dgm:cxn modelId="{9E5A80D6-B62A-4099-A517-2A63D5BC0C11}" type="presParOf" srcId="{9E24434B-E4AD-4B1A-93AE-293604585228}" destId="{9803BC51-8428-4DAE-8A77-9F860FC856CE}" srcOrd="1" destOrd="0" presId="urn:microsoft.com/office/officeart/2005/8/layout/hierarchy3"/>
    <dgm:cxn modelId="{2AF61720-B3B3-4C12-8EC5-23516AB33989}" type="presParOf" srcId="{9803BC51-8428-4DAE-8A77-9F860FC856CE}" destId="{6AE8B097-EC17-4F56-B056-FF642F08F13E}" srcOrd="0" destOrd="0" presId="urn:microsoft.com/office/officeart/2005/8/layout/hierarchy3"/>
    <dgm:cxn modelId="{A6E1CCCB-969A-4130-B692-841AC80D96D5}" type="presParOf" srcId="{6AE8B097-EC17-4F56-B056-FF642F08F13E}" destId="{D56FE509-F998-41D6-B395-2C2756F2C0E8}" srcOrd="0" destOrd="0" presId="urn:microsoft.com/office/officeart/2005/8/layout/hierarchy3"/>
    <dgm:cxn modelId="{E423824F-1E47-4116-8F31-605AD2F46F5C}" type="presParOf" srcId="{6AE8B097-EC17-4F56-B056-FF642F08F13E}" destId="{348B1F93-FB24-4258-B69A-C35D1D9AA499}" srcOrd="1" destOrd="0" presId="urn:microsoft.com/office/officeart/2005/8/layout/hierarchy3"/>
    <dgm:cxn modelId="{B8D2175C-E909-4291-AEFA-C86C717E90A3}" type="presParOf" srcId="{9803BC51-8428-4DAE-8A77-9F860FC856CE}" destId="{7CA12C0D-5975-4417-95C1-69BF5902C4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53B9A-0E32-46C9-A217-AFE83B6C4297}">
      <dsp:nvSpPr>
        <dsp:cNvPr id="0" name=""/>
        <dsp:cNvSpPr/>
      </dsp:nvSpPr>
      <dsp:spPr>
        <a:xfrm>
          <a:off x="0" y="762357"/>
          <a:ext cx="2250280" cy="1350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Act V of 2013 </a:t>
          </a:r>
          <a:endParaRPr lang="hu-H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Civil Code</a:t>
          </a:r>
        </a:p>
      </dsp:txBody>
      <dsp:txXfrm>
        <a:off x="0" y="762357"/>
        <a:ext cx="2250280" cy="1350168"/>
      </dsp:txXfrm>
    </dsp:sp>
    <dsp:sp modelId="{63D08B26-190A-40E5-988A-B07E72948263}">
      <dsp:nvSpPr>
        <dsp:cNvPr id="0" name=""/>
        <dsp:cNvSpPr/>
      </dsp:nvSpPr>
      <dsp:spPr>
        <a:xfrm>
          <a:off x="2475308" y="762357"/>
          <a:ext cx="2250280" cy="1350168"/>
        </a:xfrm>
        <a:prstGeom prst="rect">
          <a:avLst/>
        </a:prstGeom>
        <a:solidFill>
          <a:schemeClr val="accent2">
            <a:hueOff val="526803"/>
            <a:satOff val="5815"/>
            <a:lumOff val="3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Government Decree No. 149/1997 (IX.10) </a:t>
          </a:r>
          <a:r>
            <a:rPr lang="hu-HU" sz="2300" kern="1200" dirty="0"/>
            <a:t> </a:t>
          </a:r>
          <a:endParaRPr lang="en-US" sz="2300" kern="1200" dirty="0"/>
        </a:p>
      </dsp:txBody>
      <dsp:txXfrm>
        <a:off x="2475308" y="762357"/>
        <a:ext cx="2250280" cy="1350168"/>
      </dsp:txXfrm>
    </dsp:sp>
    <dsp:sp modelId="{9C73D45F-9A69-4E3E-9B7B-0A11E90624A9}">
      <dsp:nvSpPr>
        <dsp:cNvPr id="0" name=""/>
        <dsp:cNvSpPr/>
      </dsp:nvSpPr>
      <dsp:spPr>
        <a:xfrm>
          <a:off x="4950616" y="762357"/>
          <a:ext cx="2250280" cy="1350168"/>
        </a:xfrm>
        <a:prstGeom prst="rect">
          <a:avLst/>
        </a:prstGeom>
        <a:solidFill>
          <a:schemeClr val="accent2">
            <a:hueOff val="1053607"/>
            <a:satOff val="11630"/>
            <a:lumOff val="76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</a:t>
          </a:r>
          <a:r>
            <a:rPr lang="en-US" sz="2300" kern="1200" dirty="0" err="1"/>
            <a:t>ct</a:t>
          </a:r>
          <a:r>
            <a:rPr lang="en-US" sz="2300" kern="1200" dirty="0"/>
            <a:t> CXVIII of 2017</a:t>
          </a:r>
          <a:r>
            <a:rPr lang="hu-HU" sz="2300" kern="1200" dirty="0"/>
            <a:t> </a:t>
          </a:r>
          <a:endParaRPr lang="en-US" sz="2300" kern="1200" dirty="0"/>
        </a:p>
      </dsp:txBody>
      <dsp:txXfrm>
        <a:off x="4950616" y="762357"/>
        <a:ext cx="2250280" cy="135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75C6C-2DA3-428D-8748-DC2D01B5B7BF}">
      <dsp:nvSpPr>
        <dsp:cNvPr id="0" name=""/>
        <dsp:cNvSpPr/>
      </dsp:nvSpPr>
      <dsp:spPr>
        <a:xfrm>
          <a:off x="879" y="637537"/>
          <a:ext cx="3199617" cy="15998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The </a:t>
          </a:r>
          <a:r>
            <a:rPr lang="hu-HU" sz="3000" kern="1200" dirty="0" err="1"/>
            <a:t>order</a:t>
          </a:r>
          <a:r>
            <a:rPr lang="hu-HU" sz="3000" kern="1200" dirty="0"/>
            <a:t> of </a:t>
          </a:r>
          <a:r>
            <a:rPr lang="hu-HU" sz="3000" kern="1200" dirty="0" err="1"/>
            <a:t>enforcement</a:t>
          </a:r>
          <a:r>
            <a:rPr lang="hu-HU" sz="3000" kern="1200" dirty="0"/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– </a:t>
          </a:r>
          <a:r>
            <a:rPr lang="hu-HU" sz="3000" kern="1200" dirty="0" err="1"/>
            <a:t>the</a:t>
          </a:r>
          <a:r>
            <a:rPr lang="hu-HU" sz="3000" kern="1200" dirty="0"/>
            <a:t> </a:t>
          </a:r>
          <a:r>
            <a:rPr lang="hu-HU" sz="3000" kern="1200" dirty="0" err="1"/>
            <a:t>first</a:t>
          </a:r>
          <a:r>
            <a:rPr lang="hu-HU" sz="3000" kern="1200" dirty="0"/>
            <a:t> </a:t>
          </a:r>
          <a:r>
            <a:rPr lang="hu-HU" sz="3000" kern="1200" dirty="0" err="1"/>
            <a:t>stage</a:t>
          </a:r>
          <a:endParaRPr lang="en-US" sz="3000" kern="1200" dirty="0"/>
        </a:p>
      </dsp:txBody>
      <dsp:txXfrm>
        <a:off x="47736" y="684394"/>
        <a:ext cx="3105903" cy="1506094"/>
      </dsp:txXfrm>
    </dsp:sp>
    <dsp:sp modelId="{D56FE509-F998-41D6-B395-2C2756F2C0E8}">
      <dsp:nvSpPr>
        <dsp:cNvPr id="0" name=""/>
        <dsp:cNvSpPr/>
      </dsp:nvSpPr>
      <dsp:spPr>
        <a:xfrm>
          <a:off x="4000400" y="637537"/>
          <a:ext cx="3199617" cy="1599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 err="1"/>
            <a:t>Legal</a:t>
          </a:r>
          <a:r>
            <a:rPr lang="hu-HU" sz="3000" kern="1200" dirty="0"/>
            <a:t> </a:t>
          </a:r>
          <a:r>
            <a:rPr lang="hu-HU" sz="3000" kern="1200" dirty="0" err="1"/>
            <a:t>consequences</a:t>
          </a:r>
          <a:endParaRPr lang="hu-HU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 – </a:t>
          </a:r>
          <a:r>
            <a:rPr lang="hu-HU" sz="3000" kern="1200" dirty="0" err="1"/>
            <a:t>second</a:t>
          </a:r>
          <a:r>
            <a:rPr lang="hu-HU" sz="3000" kern="1200" dirty="0"/>
            <a:t> </a:t>
          </a:r>
          <a:r>
            <a:rPr lang="hu-HU" sz="3000" kern="1200" dirty="0" err="1"/>
            <a:t>stage</a:t>
          </a:r>
          <a:r>
            <a:rPr lang="hu-HU" sz="3000" kern="1200" dirty="0"/>
            <a:t> of </a:t>
          </a:r>
          <a:r>
            <a:rPr lang="hu-HU" sz="3000" kern="1200" dirty="0" err="1"/>
            <a:t>the</a:t>
          </a:r>
          <a:r>
            <a:rPr lang="hu-HU" sz="3000" kern="1200" dirty="0"/>
            <a:t> </a:t>
          </a:r>
          <a:r>
            <a:rPr lang="hu-HU" sz="3000" kern="1200" dirty="0" err="1"/>
            <a:t>procedure</a:t>
          </a:r>
          <a:r>
            <a:rPr lang="hu-HU" sz="3000" kern="1200" dirty="0"/>
            <a:t> </a:t>
          </a:r>
          <a:endParaRPr lang="en-US" sz="3000" kern="1200" dirty="0"/>
        </a:p>
      </dsp:txBody>
      <dsp:txXfrm>
        <a:off x="4047257" y="684394"/>
        <a:ext cx="3105903" cy="1506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7D09-0CEC-42FC-A752-44A1F15FA277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C869E-9FA6-4368-9C29-97F34F7076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3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C869E-9FA6-4368-9C29-97F34F70762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99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C869E-9FA6-4368-9C29-97F34F70762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3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70342DE-44CB-489A-BAEF-95940DBC7057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4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41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2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9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569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8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0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34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785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E76-CED4-48B1-86C6-2BEC29E010DA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847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85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5B4B-6447-4F64-A469-A5A35377388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E08B-BBEB-4638-935E-BED593D1DE8A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427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87C5-8597-4A19-A8C9-BC53E111EA95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16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81859A-14E4-46E8-9CE8-C38D8640DEF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91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divorce-child-custody-custody-2321087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agselaw.com/family-court-matters-reviewing-modification-orders-on-custody/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lawyersandsettlements.com/articles/family-law/family-law-divorce-lawyers-laws-common-15376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roadagenda.com.au/home/family-law-and-fake-violence-what-do-we-really-know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DD03640-3885-40C5-9871-6A24AE33FD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1934" y="1412776"/>
            <a:ext cx="5308866" cy="2880320"/>
          </a:xfrm>
        </p:spPr>
        <p:txBody>
          <a:bodyPr/>
          <a:lstStyle/>
          <a:p>
            <a:pPr>
              <a:defRPr/>
            </a:pP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Dilemmas of the Judicial Enforcement Procedure Regarding the Decisions on the Contact Rights between the Child and the Noncustodial Parent</a:t>
            </a:r>
            <a:b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 Nelli Varga</a:t>
            </a:r>
            <a:b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Debrecen </a:t>
            </a:r>
            <a:b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E1CD230-64B6-45B2-8329-93A098084B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hu-HU" sz="2000" b="1" dirty="0">
              <a:solidFill>
                <a:srgbClr val="0070C0"/>
              </a:solidFill>
              <a:latin typeface="Glegoo" pitchFamily="2" charset="0"/>
              <a:cs typeface="+mj-cs"/>
            </a:endParaRPr>
          </a:p>
          <a:p>
            <a:pPr eaLnBrk="1" hangingPunct="1">
              <a:defRPr/>
            </a:pPr>
            <a:r>
              <a:rPr lang="en-GB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  <a:t>EFOP</a:t>
            </a:r>
            <a:r>
              <a:rPr lang="hu-HU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  <a:t>-</a:t>
            </a:r>
            <a:r>
              <a:rPr lang="en-GB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  <a:t>3.6.1</a:t>
            </a:r>
            <a:r>
              <a:rPr lang="hu-HU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  <a:t>-16-2016-00022</a:t>
            </a:r>
            <a:br>
              <a:rPr lang="hu-HU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</a:br>
            <a:r>
              <a:rPr lang="en-GB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  <a:t>Debrecen Venture Catapult Program</a:t>
            </a:r>
            <a:br>
              <a:rPr lang="en-GB" sz="2000" b="1" dirty="0">
                <a:solidFill>
                  <a:srgbClr val="0070C0"/>
                </a:solidFill>
                <a:latin typeface="Glegoo" pitchFamily="2" charset="0"/>
                <a:cs typeface="+mj-cs"/>
              </a:rPr>
            </a:br>
            <a:endParaRPr lang="hu-HU" sz="2000" b="1" dirty="0">
              <a:solidFill>
                <a:srgbClr val="0070C0"/>
              </a:solidFill>
              <a:latin typeface="Glegoo" pitchFamily="2" charset="0"/>
              <a:cs typeface="+mj-cs"/>
            </a:endParaRPr>
          </a:p>
          <a:p>
            <a:pPr eaLnBrk="1" hangingPunct="1">
              <a:defRPr/>
            </a:pPr>
            <a:endParaRPr lang="hu-HU" b="1" dirty="0">
              <a:solidFill>
                <a:schemeClr val="bg1"/>
              </a:solidFill>
              <a:latin typeface="Times New Roman" pitchFamily="18" charset="0"/>
              <a:cs typeface="+mj-cs"/>
            </a:endParaRPr>
          </a:p>
          <a:p>
            <a:pPr eaLnBrk="1" hangingPunct="1">
              <a:defRPr/>
            </a:pPr>
            <a:endParaRPr lang="hu-H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93E7C6-F3D3-4E1C-A97E-AB53E50B5D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6" y="4873879"/>
            <a:ext cx="2883535" cy="199326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4CCAA0-393D-482D-BB9F-C1A52A1E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hu-H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hu-H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hu-H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D161A3B2-9300-43E8-A7C4-1B4C360BB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69234"/>
              </p:ext>
            </p:extLst>
          </p:nvPr>
        </p:nvGraphicFramePr>
        <p:xfrm>
          <a:off x="971550" y="2772384"/>
          <a:ext cx="72008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0A0C34D5-DA85-4839-B8AE-F2D97907533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6" y="4873879"/>
            <a:ext cx="2883535" cy="199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71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CBFEE4-3250-4289-81A4-72B32FD8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Contact decision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29103B-79F5-416E-B6E9-B11DD731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FontTx/>
              <a:buChar char="-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clearly and enforceable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resolution of visitation rights shall provide for </a:t>
            </a:r>
            <a:r>
              <a:rPr lang="en-GB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time 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intervals of visits, </a:t>
            </a:r>
            <a:r>
              <a:rPr lang="en-GB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duration 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such visits, whether visits are made </a:t>
            </a:r>
            <a:r>
              <a:rPr lang="en-GB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systematically or periodically, any supervision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might be required during the visits, as well as </a:t>
            </a:r>
            <a:r>
              <a:rPr lang="en-GB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place where the child is collected and returned, the time and method of exchange, the notification obligation when the visit is cancelled and for rescheduling cancelled visits.”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hu-H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hu-H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 descr="A képen sziluett látható&#10;&#10;Automatikusan generált leírás">
            <a:extLst>
              <a:ext uri="{FF2B5EF4-FFF2-40B4-BE49-F238E27FC236}">
                <a16:creationId xmlns:a16="http://schemas.microsoft.com/office/drawing/2014/main" id="{6BDC8B54-BAEF-494B-BB6D-E58A1F3AD9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30" r="37562" b="-3"/>
          <a:stretch/>
        </p:blipFill>
        <p:spPr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9" name="Kép 3">
            <a:extLst>
              <a:ext uri="{FF2B5EF4-FFF2-40B4-BE49-F238E27FC236}">
                <a16:creationId xmlns:a16="http://schemas.microsoft.com/office/drawing/2014/main" id="{0F789F9E-3F5F-4A67-92D1-673D3AF3DFA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53820"/>
            <a:ext cx="3349855" cy="1313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62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6C434E-1379-42AA-A5B4-F7026189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for enforcing the decesion  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AD010B4-CCBC-4E50-85C8-96FA2846E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22462"/>
              </p:ext>
            </p:extLst>
          </p:nvPr>
        </p:nvGraphicFramePr>
        <p:xfrm>
          <a:off x="971550" y="2772384"/>
          <a:ext cx="72008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3">
            <a:extLst>
              <a:ext uri="{FF2B5EF4-FFF2-40B4-BE49-F238E27FC236}">
                <a16:creationId xmlns:a16="http://schemas.microsoft.com/office/drawing/2014/main" id="{F948DF28-FB08-4F8A-8C4F-5F9007A42E6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883535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61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7F3F03-B8F9-4FA7-BF23-B80D4B52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The order of enforcement </a:t>
            </a:r>
            <a:b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- first stage 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E871B5-8B8B-46FF-806B-606D8A21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Applicants: entitled and obliged  </a:t>
            </a:r>
          </a:p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Deadline: 30 days </a:t>
            </a:r>
          </a:p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the application </a:t>
            </a:r>
          </a:p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Attributability </a:t>
            </a:r>
          </a:p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personal hearing </a:t>
            </a:r>
          </a:p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Minors independent will </a:t>
            </a:r>
          </a:p>
          <a:p>
            <a:pPr>
              <a:lnSpc>
                <a:spcPct val="90000"/>
              </a:lnSpc>
            </a:pPr>
            <a:r>
              <a:rPr lang="en-AU" sz="2000">
                <a:latin typeface="Times New Roman" panose="02020603050405020304" pitchFamily="18" charset="0"/>
                <a:cs typeface="Times New Roman" panose="02020603050405020304" pitchFamily="18" charset="0"/>
              </a:rPr>
              <a:t>Order of enforcement or rejection of the application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AU" sz="200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372E79-CEDD-4247-8C30-6567A13E3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703" r="22274" b="2"/>
          <a:stretch/>
        </p:blipFill>
        <p:spPr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B752EBA-BE9A-4B53-AF54-BF663A979C85}"/>
              </a:ext>
            </a:extLst>
          </p:cNvPr>
          <p:cNvSpPr txBox="1"/>
          <p:nvPr/>
        </p:nvSpPr>
        <p:spPr>
          <a:xfrm>
            <a:off x="8959269" y="6858000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hu-HU" sz="700" dirty="0">
              <a:solidFill>
                <a:srgbClr val="FFFFFF"/>
              </a:solidFill>
            </a:endParaRPr>
          </a:p>
        </p:txBody>
      </p:sp>
      <p:pic>
        <p:nvPicPr>
          <p:cNvPr id="18" name="Kép 3">
            <a:extLst>
              <a:ext uri="{FF2B5EF4-FFF2-40B4-BE49-F238E27FC236}">
                <a16:creationId xmlns:a16="http://schemas.microsoft.com/office/drawing/2014/main" id="{65A1293E-1BFB-4DB4-861E-51AC26BCE4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65" y="5644703"/>
            <a:ext cx="2883535" cy="1313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06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526F96-D0AF-4751-9DCC-CBA4DEC8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Legal consequences </a:t>
            </a:r>
            <a:b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- second stage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DD4B50-AB94-4E1B-8585-63FB93A1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the guardianship authority</a:t>
            </a:r>
          </a:p>
          <a:p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impose fines</a:t>
            </a:r>
          </a:p>
          <a:p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the child with the police </a:t>
            </a:r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>
                <a:latin typeface="Times New Roman" panose="02020603050405020304" pitchFamily="18" charset="0"/>
                <a:cs typeface="Times New Roman" panose="02020603050405020304" pitchFamily="18" charset="0"/>
              </a:rPr>
              <a:t>report the crime of abuse of a </a:t>
            </a: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49CDF76-EDDB-4FA4-8634-7E4EF2B73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3769" y="3442568"/>
            <a:ext cx="2054796" cy="136986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63B24D9-127B-4831-AD43-5BC8A13B808A}"/>
              </a:ext>
            </a:extLst>
          </p:cNvPr>
          <p:cNvSpPr txBox="1"/>
          <p:nvPr/>
        </p:nvSpPr>
        <p:spPr>
          <a:xfrm>
            <a:off x="6678260" y="6870700"/>
            <a:ext cx="246574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 sz="700">
                <a:solidFill>
                  <a:srgbClr val="FFFFFF"/>
                </a:solidFill>
              </a:rPr>
              <a:t>Cím: </a:t>
            </a:r>
            <a:r>
              <a:rPr lang="hu-HU" sz="700">
                <a:solidFill>
                  <a:srgbClr val="FFFFFF"/>
                </a:solidFill>
                <a:hlinkClick r:id="rId4" tooltip="http://lawyersandsettlements.com/articles/family-law/family-law-divorce-lawyers-laws-common-15376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Fénykép</a:t>
            </a:r>
            <a:r>
              <a:rPr lang="hu-HU" sz="700">
                <a:solidFill>
                  <a:srgbClr val="FFFFFF"/>
                </a:solidFill>
              </a:rPr>
              <a:t>, készítette: Ismeretlen a készítő, licenc: </a:t>
            </a:r>
            <a:r>
              <a:rPr lang="hu-HU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hu-HU" sz="700">
              <a:solidFill>
                <a:srgbClr val="FFFFFF"/>
              </a:solidFill>
            </a:endParaRPr>
          </a:p>
        </p:txBody>
      </p:sp>
      <p:pic>
        <p:nvPicPr>
          <p:cNvPr id="6" name="Kép 3">
            <a:extLst>
              <a:ext uri="{FF2B5EF4-FFF2-40B4-BE49-F238E27FC236}">
                <a16:creationId xmlns:a16="http://schemas.microsoft.com/office/drawing/2014/main" id="{8A501B76-5220-4A82-A413-2C2CFF6011F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6" y="4873879"/>
            <a:ext cx="2883535" cy="199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2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C12F9D32-251F-4D78-B1BA-DCCE50D3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77830" name="Rectangle 6">
            <a:extLst>
              <a:ext uri="{FF2B5EF4-FFF2-40B4-BE49-F238E27FC236}">
                <a16:creationId xmlns:a16="http://schemas.microsoft.com/office/drawing/2014/main" id="{DEF7B3A4-F9CF-4365-AACF-404B7BAA6D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09967" y="1041401"/>
            <a:ext cx="2309255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/>
              <a:t>Thank you for your attention! </a:t>
            </a:r>
            <a:endParaRPr lang="en-US" sz="18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07429E-866E-4EA2-96D0-1A47D83F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482409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ép 11" descr="A képen beltéri, ülő, asztal, fehér látható&#10;&#10;Automatikusan generált leírás">
            <a:extLst>
              <a:ext uri="{FF2B5EF4-FFF2-40B4-BE49-F238E27FC236}">
                <a16:creationId xmlns:a16="http://schemas.microsoft.com/office/drawing/2014/main" id="{9AD2C403-4E31-4620-8F33-12DF61A8A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9512" y="2168321"/>
            <a:ext cx="4338062" cy="2342553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D931CC-F9EA-4AA5-B787-BBC988B2E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9573" y="3509772"/>
            <a:ext cx="2306233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Kép 3">
            <a:extLst>
              <a:ext uri="{FF2B5EF4-FFF2-40B4-BE49-F238E27FC236}">
                <a16:creationId xmlns:a16="http://schemas.microsoft.com/office/drawing/2014/main" id="{AC896104-4D78-40F5-A6E1-15FBAA2336C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6" y="4873879"/>
            <a:ext cx="2883535" cy="199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271</Words>
  <Application>Microsoft Office PowerPoint</Application>
  <PresentationFormat>Diavetítés a képernyőre (4:3 oldalarány)</PresentationFormat>
  <Paragraphs>36</Paragraphs>
  <Slides>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Glegoo</vt:lpstr>
      <vt:lpstr>Times New Roman</vt:lpstr>
      <vt:lpstr>Organikus</vt:lpstr>
      <vt:lpstr>           Dilemmas of the Judicial Enforcement Procedure Regarding the Decisions on the Contact Rights between the Child and the Noncustodial Parent  dr.  Nelli Varga University of Debrecen   </vt:lpstr>
      <vt:lpstr>Regulation of contact rights  </vt:lpstr>
      <vt:lpstr>Contact decision </vt:lpstr>
      <vt:lpstr>Procedure for enforcing the decesion  </vt:lpstr>
      <vt:lpstr>The order of enforcement  - first stage </vt:lpstr>
      <vt:lpstr>Legal consequences  - second stage  </vt:lpstr>
      <vt:lpstr>       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Szülői felügyelet II.</dc:title>
  <dc:creator>Varga Nelli Dr.</dc:creator>
  <cp:lastModifiedBy>Varga Nelli Dr. [Debreceni Járásbíróság]</cp:lastModifiedBy>
  <cp:revision>6</cp:revision>
  <dcterms:created xsi:type="dcterms:W3CDTF">2020-04-12T20:09:31Z</dcterms:created>
  <dcterms:modified xsi:type="dcterms:W3CDTF">2021-10-15T06:05:33Z</dcterms:modified>
</cp:coreProperties>
</file>