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50" r:id="rId2"/>
    <p:sldMasterId id="2147483653" r:id="rId3"/>
    <p:sldMasterId id="2147483656" r:id="rId4"/>
    <p:sldMasterId id="2147483659" r:id="rId5"/>
    <p:sldMasterId id="2147483666" r:id="rId6"/>
    <p:sldMasterId id="2147483671" r:id="rId7"/>
    <p:sldMasterId id="2147483676" r:id="rId8"/>
    <p:sldMasterId id="2147483681" r:id="rId9"/>
    <p:sldMasterId id="2147483691" r:id="rId10"/>
    <p:sldMasterId id="2147483709" r:id="rId11"/>
    <p:sldMasterId id="2147483778" r:id="rId12"/>
    <p:sldMasterId id="2147483791" r:id="rId13"/>
  </p:sldMasterIdLst>
  <p:notesMasterIdLst>
    <p:notesMasterId r:id="rId21"/>
  </p:notesMasterIdLst>
  <p:handoutMasterIdLst>
    <p:handoutMasterId r:id="rId22"/>
  </p:handoutMasterIdLst>
  <p:sldIdLst>
    <p:sldId id="256" r:id="rId14"/>
    <p:sldId id="265" r:id="rId15"/>
    <p:sldId id="266" r:id="rId16"/>
    <p:sldId id="267" r:id="rId17"/>
    <p:sldId id="268" r:id="rId18"/>
    <p:sldId id="270" r:id="rId19"/>
    <p:sldId id="262" r:id="rId20"/>
  </p:sldIdLst>
  <p:sldSz cx="9144000" cy="6858000" type="screen4x3"/>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BAE"/>
    <a:srgbClr val="575757"/>
    <a:srgbClr val="009E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95946" autoAdjust="0"/>
  </p:normalViewPr>
  <p:slideViewPr>
    <p:cSldViewPr snapToGrid="0" snapToObjects="1">
      <p:cViewPr varScale="1">
        <p:scale>
          <a:sx n="69" d="100"/>
          <a:sy n="69" d="100"/>
        </p:scale>
        <p:origin x="127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DF233EDC-60A5-F44D-9137-2E6C2DF943CE}" type="datetime1">
              <a:rPr lang="en-US"/>
              <a:pPr/>
              <a:t>10/15/2021</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EFEBE9D1-ED9D-B542-B1CE-12891C6B5500}" type="slidenum">
              <a:rPr/>
              <a:pPr/>
              <a:t>‹#›</a:t>
            </a:fld>
            <a:endParaRPr lang="en-US"/>
          </a:p>
        </p:txBody>
      </p:sp>
    </p:spTree>
    <p:extLst>
      <p:ext uri="{BB962C8B-B14F-4D97-AF65-F5344CB8AC3E}">
        <p14:creationId xmlns:p14="http://schemas.microsoft.com/office/powerpoint/2010/main" val="481571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41778E9B-A121-4D44-B84F-0AD039E4FCDC}" type="datetime1">
              <a:rPr lang="en-US"/>
              <a:pPr/>
              <a:t>10/15/2021</a:t>
            </a:fld>
            <a:endParaRPr lang="en-US"/>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868AD046-81B1-3F4A-B029-A6FC6B17ABFE}" type="slidenum">
              <a:rPr/>
              <a:pPr/>
              <a:t>‹#›</a:t>
            </a:fld>
            <a:endParaRPr lang="en-US"/>
          </a:p>
        </p:txBody>
      </p:sp>
    </p:spTree>
    <p:extLst>
      <p:ext uri="{BB962C8B-B14F-4D97-AF65-F5344CB8AC3E}">
        <p14:creationId xmlns:p14="http://schemas.microsoft.com/office/powerpoint/2010/main" val="36323898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1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2" y="3975392"/>
            <a:ext cx="3649133" cy="1163876"/>
          </a:xfrm>
          <a:prstGeom prst="rect">
            <a:avLst/>
          </a:prstGeom>
        </p:spPr>
        <p:txBody>
          <a:bodyPr anchor="b"/>
          <a:lstStyle>
            <a:lvl1pPr algn="l">
              <a:defRPr sz="3400" b="0" i="0" baseline="0">
                <a:solidFill>
                  <a:srgbClr val="009EE3"/>
                </a:solidFill>
                <a:latin typeface="Arial MT"/>
                <a:cs typeface="Arial MT"/>
              </a:defRPr>
            </a:lvl1pPr>
          </a:lstStyle>
          <a:p>
            <a:r>
              <a:rPr lang="en-GB" dirty="0"/>
              <a:t>Climate-KIC</a:t>
            </a:r>
            <a:br>
              <a:rPr lang="en-GB" dirty="0"/>
            </a:br>
            <a:r>
              <a:rPr lang="en-GB" dirty="0"/>
              <a:t>Presentation title</a:t>
            </a:r>
            <a:endParaRPr lang="en-US" dirty="0"/>
          </a:p>
        </p:txBody>
      </p:sp>
      <p:sp>
        <p:nvSpPr>
          <p:cNvPr id="3" name="Subtitle 2"/>
          <p:cNvSpPr>
            <a:spLocks noGrp="1"/>
          </p:cNvSpPr>
          <p:nvPr>
            <p:ph type="subTitle" idx="1" hasCustomPrompt="1"/>
          </p:nvPr>
        </p:nvSpPr>
        <p:spPr>
          <a:xfrm>
            <a:off x="457200" y="5562600"/>
            <a:ext cx="6400800" cy="457200"/>
          </a:xfrm>
          <a:prstGeom prst="rect">
            <a:avLst/>
          </a:prstGeom>
        </p:spPr>
        <p:txBody>
          <a:bodyPr/>
          <a:lstStyle>
            <a:lvl1pPr marL="0" indent="0" algn="l">
              <a:buNone/>
              <a:defRPr sz="2200" b="0" i="0">
                <a:solidFill>
                  <a:srgbClr val="575757"/>
                </a:solidFill>
                <a:latin typeface="Arial MT"/>
                <a:cs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Subhead copy</a:t>
            </a:r>
            <a:endParaRPr lang="en-US"/>
          </a:p>
        </p:txBody>
      </p:sp>
      <p:sp>
        <p:nvSpPr>
          <p:cNvPr id="9" name="Text Placeholder 8"/>
          <p:cNvSpPr>
            <a:spLocks noGrp="1"/>
          </p:cNvSpPr>
          <p:nvPr>
            <p:ph type="body" sz="quarter" idx="13" hasCustomPrompt="1"/>
          </p:nvPr>
        </p:nvSpPr>
        <p:spPr>
          <a:xfrm>
            <a:off x="457200" y="6453339"/>
            <a:ext cx="4165600" cy="246221"/>
          </a:xfrm>
          <a:prstGeom prst="rect">
            <a:avLst/>
          </a:prstGeom>
        </p:spPr>
        <p:txBody>
          <a:bodyPr vert="horz"/>
          <a:lstStyle>
            <a:lvl1pPr marL="0" indent="0">
              <a:buNone/>
              <a:defRPr sz="1000" b="0" i="0" baseline="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
        <p:nvSpPr>
          <p:cNvPr id="10"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B6976D8-619A-A249-B6BB-62EA716C5704}" type="slidenum">
              <a:rPr lang="en-US"/>
              <a:pPr/>
              <a:t>‹#›</a:t>
            </a:fld>
            <a:endParaRPr lang="en-US"/>
          </a:p>
        </p:txBody>
      </p:sp>
    </p:spTree>
    <p:extLst>
      <p:ext uri="{BB962C8B-B14F-4D97-AF65-F5344CB8AC3E}">
        <p14:creationId xmlns:p14="http://schemas.microsoft.com/office/powerpoint/2010/main" val="315606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7415808" y="1700808"/>
            <a:ext cx="1728192" cy="5157192"/>
          </a:xfrm>
          <a:prstGeom prst="rect">
            <a:avLst/>
          </a:prstGeom>
          <a:solidFill>
            <a:schemeClr val="bg1"/>
          </a:solidFill>
          <a:ln>
            <a:noFill/>
          </a:ln>
          <a:effectLst/>
          <a:scene3d>
            <a:camera prst="orthographicFront" fov="0">
              <a:rot lat="0" lon="0" rev="0"/>
            </a:camera>
            <a:lightRig rig="threePt" dir="t">
              <a:rot lat="0" lon="0" rev="0"/>
            </a:lightRig>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457200" y="274638"/>
            <a:ext cx="7089775" cy="1143000"/>
          </a:xfrm>
          <a:prstGeom prst="rect">
            <a:avLst/>
          </a:prstGeom>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57200" y="1600204"/>
            <a:ext cx="8229600"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defRPr>
            </a:lvl1pPr>
          </a:lstStyle>
          <a:p>
            <a:pPr>
              <a:defRPr/>
            </a:pPr>
            <a:r>
              <a:rPr lang="en-US"/>
              <a:t>21/03/2012</a:t>
            </a:r>
            <a:endParaRPr lang="en-GB"/>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defRPr>
            </a:lvl1pPr>
          </a:lstStyle>
          <a:p>
            <a:pPr>
              <a:defRPr/>
            </a:pPr>
            <a:r>
              <a:rPr lang="en-GB"/>
              <a:t>EcoBuild – Climate KIC</a:t>
            </a:r>
          </a:p>
        </p:txBody>
      </p:sp>
      <p:sp>
        <p:nvSpPr>
          <p:cNvPr id="7" name="Slide Number Placeholder 5"/>
          <p:cNvSpPr>
            <a:spLocks noGrp="1"/>
          </p:cNvSpPr>
          <p:nvPr>
            <p:ph type="sldNum" sz="quarter" idx="12"/>
          </p:nvPr>
        </p:nvSpPr>
        <p:spPr/>
        <p:txBody>
          <a:bodyPr/>
          <a:lstStyle>
            <a:lvl1pPr algn="r">
              <a:defRPr/>
            </a:lvl1pPr>
          </a:lstStyle>
          <a:p>
            <a:pPr>
              <a:defRPr/>
            </a:pPr>
            <a:fld id="{5CAE0C1C-7445-4FA0-B3FB-735A1A1CCCDF}" type="slidenum">
              <a:rPr lang="en-GB"/>
              <a:pPr>
                <a:defRPr/>
              </a:pPr>
              <a:t>‹#›</a:t>
            </a:fld>
            <a:endParaRPr lang="en-GB"/>
          </a:p>
        </p:txBody>
      </p:sp>
    </p:spTree>
    <p:extLst>
      <p:ext uri="{BB962C8B-B14F-4D97-AF65-F5344CB8AC3E}">
        <p14:creationId xmlns:p14="http://schemas.microsoft.com/office/powerpoint/2010/main" val="71036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dirty="0"/>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Tree>
    <p:extLst>
      <p:ext uri="{BB962C8B-B14F-4D97-AF65-F5344CB8AC3E}">
        <p14:creationId xmlns:p14="http://schemas.microsoft.com/office/powerpoint/2010/main" val="34037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257320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Tree>
    <p:extLst>
      <p:ext uri="{BB962C8B-B14F-4D97-AF65-F5344CB8AC3E}">
        <p14:creationId xmlns:p14="http://schemas.microsoft.com/office/powerpoint/2010/main" val="134847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8B0441AB-FB0A-4CB7-9F6A-2E3E95442813}" type="datetimeFigureOut">
              <a:rPr lang="en-GB" smtClean="0"/>
              <a:pPr/>
              <a:t>15/10/2021</a:t>
            </a:fld>
            <a:endParaRPr lang="en-GB"/>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F6AABF9D-F078-4EF9-B52C-4458AFF909B4}" type="slidenum">
              <a:rPr lang="en-GB" smtClean="0"/>
              <a:pPr/>
              <a:t>‹#›</a:t>
            </a:fld>
            <a:endParaRPr lang="en-GB"/>
          </a:p>
        </p:txBody>
      </p:sp>
    </p:spTree>
    <p:extLst>
      <p:ext uri="{BB962C8B-B14F-4D97-AF65-F5344CB8AC3E}">
        <p14:creationId xmlns:p14="http://schemas.microsoft.com/office/powerpoint/2010/main" val="321721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1151180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109102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power point 1 copy-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BB9C5634-2D1A-41D5-A5FF-DDA11F7D00AA}" type="datetimeFigureOut">
              <a:rPr lang="en-US">
                <a:solidFill>
                  <a:prstClr val="black"/>
                </a:solidFill>
              </a:rPr>
              <a:pPr>
                <a:defRPr/>
              </a:pPr>
              <a:t>10/15/2021</a:t>
            </a:fld>
            <a:endParaRPr lang="en-US">
              <a:solidFill>
                <a:prstClr val="black"/>
              </a:solidFil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8E26C4D-AFB5-4E21-AA77-D1074E3A6C30}" type="slidenum">
              <a:rPr lang="en-US"/>
              <a:pPr>
                <a:defRPr/>
              </a:pPr>
              <a:t>‹#›</a:t>
            </a:fld>
            <a:endParaRPr lang="en-US"/>
          </a:p>
        </p:txBody>
      </p:sp>
    </p:spTree>
    <p:extLst>
      <p:ext uri="{BB962C8B-B14F-4D97-AF65-F5344CB8AC3E}">
        <p14:creationId xmlns:p14="http://schemas.microsoft.com/office/powerpoint/2010/main" val="1533459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3901928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111653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7A3F24-3CFF-8642-8EF4-19F9D7155ED5}" type="slidenum">
              <a:rPr/>
              <a:pPr/>
              <a:t>‹#›</a:t>
            </a:fld>
            <a:endParaRPr lang="en-US"/>
          </a:p>
        </p:txBody>
      </p:sp>
      <p:sp>
        <p:nvSpPr>
          <p:cNvPr id="10" name="Text Placeholder 9"/>
          <p:cNvSpPr>
            <a:spLocks noGrp="1"/>
          </p:cNvSpPr>
          <p:nvPr>
            <p:ph type="body" sz="quarter" idx="14" hasCustomPrompt="1"/>
          </p:nvPr>
        </p:nvSpPr>
        <p:spPr>
          <a:xfrm>
            <a:off x="457210" y="5554133"/>
            <a:ext cx="3987800" cy="448733"/>
          </a:xfrm>
          <a:prstGeom prst="rect">
            <a:avLst/>
          </a:prstGeom>
        </p:spPr>
        <p:txBody>
          <a:bodyPr vert="horz"/>
          <a:lstStyle>
            <a:lvl1pPr marL="0" indent="0">
              <a:buNone/>
              <a:defRPr sz="22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Subhead copy</a:t>
            </a:r>
            <a:endParaRPr lang="en-US"/>
          </a:p>
        </p:txBody>
      </p:sp>
      <p:sp>
        <p:nvSpPr>
          <p:cNvPr id="5" name="Title 1"/>
          <p:cNvSpPr>
            <a:spLocks noGrp="1"/>
          </p:cNvSpPr>
          <p:nvPr>
            <p:ph type="ctrTitle" hasCustomPrompt="1"/>
          </p:nvPr>
        </p:nvSpPr>
        <p:spPr>
          <a:xfrm>
            <a:off x="457208" y="3976165"/>
            <a:ext cx="7772400" cy="1163104"/>
          </a:xfrm>
          <a:prstGeom prst="rect">
            <a:avLst/>
          </a:prstGeom>
        </p:spPr>
        <p:txBody>
          <a:bodyPr anchor="b"/>
          <a:lstStyle>
            <a:lvl1pPr>
              <a:defRPr sz="3400"/>
            </a:lvl1pPr>
          </a:lstStyle>
          <a:p>
            <a:r>
              <a:rPr lang="en-GB" dirty="0"/>
              <a:t>Climate-KIC</a:t>
            </a:r>
            <a:br>
              <a:rPr lang="en-GB" dirty="0"/>
            </a:br>
            <a:r>
              <a:rPr lang="en-GB" dirty="0"/>
              <a:t>Section title</a:t>
            </a:r>
            <a:endParaRPr lang="en-US" dirty="0"/>
          </a:p>
        </p:txBody>
      </p:sp>
      <p:sp>
        <p:nvSpPr>
          <p:cNvPr id="7" name="Text Placeholder 8"/>
          <p:cNvSpPr>
            <a:spLocks noGrp="1"/>
          </p:cNvSpPr>
          <p:nvPr>
            <p:ph type="body" sz="quarter" idx="13"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Tree>
    <p:extLst>
      <p:ext uri="{BB962C8B-B14F-4D97-AF65-F5344CB8AC3E}">
        <p14:creationId xmlns:p14="http://schemas.microsoft.com/office/powerpoint/2010/main" val="708524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power point 1 copy-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BB9C5634-2D1A-41D5-A5FF-DDA11F7D00AA}" type="datetimeFigureOut">
              <a:rPr lang="en-US">
                <a:solidFill>
                  <a:prstClr val="black"/>
                </a:solidFill>
              </a:rPr>
              <a:pPr>
                <a:defRPr/>
              </a:pPr>
              <a:t>10/15/2021</a:t>
            </a:fld>
            <a:endParaRPr lang="en-US">
              <a:solidFill>
                <a:prstClr val="black"/>
              </a:solidFil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8E26C4D-AFB5-4E21-AA77-D1074E3A6C30}" type="slidenum">
              <a:rPr lang="en-US"/>
              <a:pPr>
                <a:defRPr/>
              </a:pPr>
              <a:t>‹#›</a:t>
            </a:fld>
            <a:endParaRPr lang="en-US"/>
          </a:p>
        </p:txBody>
      </p:sp>
    </p:spTree>
    <p:extLst>
      <p:ext uri="{BB962C8B-B14F-4D97-AF65-F5344CB8AC3E}">
        <p14:creationId xmlns:p14="http://schemas.microsoft.com/office/powerpoint/2010/main" val="2885746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39867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3916728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power point 1 copy-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BB9C5634-2D1A-41D5-A5FF-DDA11F7D00AA}" type="datetimeFigureOut">
              <a:rPr lang="en-US">
                <a:solidFill>
                  <a:prstClr val="black"/>
                </a:solidFill>
              </a:rPr>
              <a:pPr>
                <a:defRPr/>
              </a:pPr>
              <a:t>10/15/2021</a:t>
            </a:fld>
            <a:endParaRPr lang="en-US">
              <a:solidFill>
                <a:prstClr val="black"/>
              </a:solidFil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8E26C4D-AFB5-4E21-AA77-D1074E3A6C30}" type="slidenum">
              <a:rPr lang="en-US"/>
              <a:pPr>
                <a:defRPr/>
              </a:pPr>
              <a:t>‹#›</a:t>
            </a:fld>
            <a:endParaRPr lang="en-US"/>
          </a:p>
        </p:txBody>
      </p:sp>
    </p:spTree>
    <p:extLst>
      <p:ext uri="{BB962C8B-B14F-4D97-AF65-F5344CB8AC3E}">
        <p14:creationId xmlns:p14="http://schemas.microsoft.com/office/powerpoint/2010/main" val="26670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258689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1341403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power point 1 copy-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BB9C5634-2D1A-41D5-A5FF-DDA11F7D00AA}" type="datetimeFigureOut">
              <a:rPr lang="en-US">
                <a:solidFill>
                  <a:prstClr val="black"/>
                </a:solidFill>
              </a:rPr>
              <a:pPr>
                <a:defRPr/>
              </a:pPr>
              <a:t>10/15/2021</a:t>
            </a:fld>
            <a:endParaRPr lang="en-US">
              <a:solidFill>
                <a:prstClr val="black"/>
              </a:solidFil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38E26C4D-AFB5-4E21-AA77-D1074E3A6C30}" type="slidenum">
              <a:rPr lang="en-US"/>
              <a:pPr>
                <a:defRPr/>
              </a:pPr>
              <a:t>‹#›</a:t>
            </a:fld>
            <a:endParaRPr lang="en-US"/>
          </a:p>
        </p:txBody>
      </p:sp>
    </p:spTree>
    <p:extLst>
      <p:ext uri="{BB962C8B-B14F-4D97-AF65-F5344CB8AC3E}">
        <p14:creationId xmlns:p14="http://schemas.microsoft.com/office/powerpoint/2010/main" val="1768749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3320588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2638156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949"/>
          <p:cNvSpPr>
            <a:spLocks noChangeArrowheads="1"/>
          </p:cNvSpPr>
          <p:nvPr userDrawn="1"/>
        </p:nvSpPr>
        <p:spPr bwMode="gray">
          <a:xfrm>
            <a:off x="0" y="1341438"/>
            <a:ext cx="9144000" cy="5516562"/>
          </a:xfrm>
          <a:prstGeom prst="rect">
            <a:avLst/>
          </a:prstGeom>
          <a:solidFill>
            <a:schemeClr val="hlink"/>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 name="Rectangle 957"/>
          <p:cNvSpPr>
            <a:spLocks noChangeArrowheads="1"/>
          </p:cNvSpPr>
          <p:nvPr userDrawn="1"/>
        </p:nvSpPr>
        <p:spPr bwMode="gray">
          <a:xfrm>
            <a:off x="4211638" y="6453188"/>
            <a:ext cx="792162" cy="404812"/>
          </a:xfrm>
          <a:prstGeom prst="rect">
            <a:avLst/>
          </a:prstGeom>
          <a:solidFill>
            <a:srgbClr val="EE8133"/>
          </a:solidFill>
          <a:ln>
            <a:noFill/>
          </a:ln>
          <a:effectLst/>
          <a:extLst>
            <a:ext uri="{91240B29-F687-4f45-9708-019B960494DF}">
              <a14:hiddenLine xmlns="" xmlns:a14="http://schemas.microsoft.com/office/drawing/2010/main" w="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 name="Rectangle 1034"/>
          <p:cNvSpPr>
            <a:spLocks noChangeArrowheads="1"/>
          </p:cNvSpPr>
          <p:nvPr userDrawn="1"/>
        </p:nvSpPr>
        <p:spPr bwMode="gray">
          <a:xfrm>
            <a:off x="4211638" y="6453188"/>
            <a:ext cx="792162"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r>
              <a:rPr lang="en-GB" sz="900" i="1">
                <a:solidFill>
                  <a:srgbClr val="FFFFFF"/>
                </a:solidFill>
                <a:latin typeface="Verdana" pitchFamily="34" charset="0"/>
              </a:rPr>
              <a:t>Cohesion Policy</a:t>
            </a:r>
          </a:p>
        </p:txBody>
      </p:sp>
      <p:sp>
        <p:nvSpPr>
          <p:cNvPr id="7" name="Rectangle 1036"/>
          <p:cNvSpPr>
            <a:spLocks noChangeArrowheads="1"/>
          </p:cNvSpPr>
          <p:nvPr userDrawn="1"/>
        </p:nvSpPr>
        <p:spPr bwMode="gray">
          <a:xfrm>
            <a:off x="0" y="1341438"/>
            <a:ext cx="4211638" cy="5516562"/>
          </a:xfrm>
          <a:prstGeom prst="rect">
            <a:avLst/>
          </a:prstGeom>
          <a:solidFill>
            <a:schemeClr val="tx2">
              <a:alpha val="25098"/>
            </a:schemeClr>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lnSpc>
                <a:spcPct val="80000"/>
              </a:lnSpc>
              <a:spcBef>
                <a:spcPct val="50000"/>
              </a:spcBef>
              <a:spcAft>
                <a:spcPct val="0"/>
              </a:spcAft>
              <a:buFontTx/>
              <a:buChar char="•"/>
            </a:pPr>
            <a:endParaRPr lang="en-GB">
              <a:solidFill>
                <a:srgbClr val="000000"/>
              </a:solidFill>
            </a:endParaRPr>
          </a:p>
        </p:txBody>
      </p:sp>
      <p:grpSp>
        <p:nvGrpSpPr>
          <p:cNvPr id="8" name="Group 1111"/>
          <p:cNvGrpSpPr>
            <a:grpSpLocks/>
          </p:cNvGrpSpPr>
          <p:nvPr userDrawn="1"/>
        </p:nvGrpSpPr>
        <p:grpSpPr bwMode="auto">
          <a:xfrm>
            <a:off x="3832227" y="431804"/>
            <a:ext cx="1844675" cy="1281113"/>
            <a:chOff x="2414" y="272"/>
            <a:chExt cx="1162" cy="807"/>
          </a:xfrm>
        </p:grpSpPr>
        <p:sp>
          <p:nvSpPr>
            <p:cNvPr id="9" name="Freeform 1112"/>
            <p:cNvSpPr>
              <a:spLocks/>
            </p:cNvSpPr>
            <p:nvPr userDrawn="1"/>
          </p:nvSpPr>
          <p:spPr bwMode="gray">
            <a:xfrm>
              <a:off x="2414" y="273"/>
              <a:ext cx="571" cy="211"/>
            </a:xfrm>
            <a:custGeom>
              <a:avLst/>
              <a:gdLst>
                <a:gd name="T0" fmla="*/ 0 w 1737"/>
                <a:gd name="T1" fmla="*/ 70 h 640"/>
                <a:gd name="T2" fmla="*/ 0 w 1737"/>
                <a:gd name="T3" fmla="*/ 70 h 640"/>
                <a:gd name="T4" fmla="*/ 116 w 1737"/>
                <a:gd name="T5" fmla="*/ 54 h 640"/>
                <a:gd name="T6" fmla="*/ 130 w 1737"/>
                <a:gd name="T7" fmla="*/ 51 h 640"/>
                <a:gd name="T8" fmla="*/ 155 w 1737"/>
                <a:gd name="T9" fmla="*/ 40 h 640"/>
                <a:gd name="T10" fmla="*/ 175 w 1737"/>
                <a:gd name="T11" fmla="*/ 20 h 640"/>
                <a:gd name="T12" fmla="*/ 188 w 1737"/>
                <a:gd name="T13" fmla="*/ 3 h 640"/>
                <a:gd name="T14" fmla="*/ 188 w 1737"/>
                <a:gd name="T15" fmla="*/ 0 h 640"/>
                <a:gd name="T16" fmla="*/ 173 w 1737"/>
                <a:gd name="T17" fmla="*/ 19 h 640"/>
                <a:gd name="T18" fmla="*/ 153 w 1737"/>
                <a:gd name="T19" fmla="*/ 37 h 640"/>
                <a:gd name="T20" fmla="*/ 129 w 1737"/>
                <a:gd name="T21" fmla="*/ 47 h 640"/>
                <a:gd name="T22" fmla="*/ 116 w 1737"/>
                <a:gd name="T23" fmla="*/ 50 h 640"/>
                <a:gd name="T24" fmla="*/ 106 w 1737"/>
                <a:gd name="T25" fmla="*/ 51 h 640"/>
                <a:gd name="T26" fmla="*/ 0 w 1737"/>
                <a:gd name="T27" fmla="*/ 62 h 640"/>
                <a:gd name="T28" fmla="*/ 0 w 1737"/>
                <a:gd name="T29" fmla="*/ 7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 name="Freeform 1113"/>
            <p:cNvSpPr>
              <a:spLocks/>
            </p:cNvSpPr>
            <p:nvPr userDrawn="1"/>
          </p:nvSpPr>
          <p:spPr bwMode="gray">
            <a:xfrm>
              <a:off x="2414" y="320"/>
              <a:ext cx="571" cy="194"/>
            </a:xfrm>
            <a:custGeom>
              <a:avLst/>
              <a:gdLst>
                <a:gd name="T0" fmla="*/ 152 w 1737"/>
                <a:gd name="T1" fmla="*/ 35 h 591"/>
                <a:gd name="T2" fmla="*/ 152 w 1737"/>
                <a:gd name="T3" fmla="*/ 35 h 591"/>
                <a:gd name="T4" fmla="*/ 127 w 1737"/>
                <a:gd name="T5" fmla="*/ 44 h 591"/>
                <a:gd name="T6" fmla="*/ 114 w 1737"/>
                <a:gd name="T7" fmla="*/ 46 h 591"/>
                <a:gd name="T8" fmla="*/ 106 w 1737"/>
                <a:gd name="T9" fmla="*/ 46 h 591"/>
                <a:gd name="T10" fmla="*/ 101 w 1737"/>
                <a:gd name="T11" fmla="*/ 47 h 591"/>
                <a:gd name="T12" fmla="*/ 0 w 1737"/>
                <a:gd name="T13" fmla="*/ 56 h 591"/>
                <a:gd name="T14" fmla="*/ 0 w 1737"/>
                <a:gd name="T15" fmla="*/ 64 h 591"/>
                <a:gd name="T16" fmla="*/ 102 w 1737"/>
                <a:gd name="T17" fmla="*/ 52 h 591"/>
                <a:gd name="T18" fmla="*/ 107 w 1737"/>
                <a:gd name="T19" fmla="*/ 51 h 591"/>
                <a:gd name="T20" fmla="*/ 115 w 1737"/>
                <a:gd name="T21" fmla="*/ 50 h 591"/>
                <a:gd name="T22" fmla="*/ 128 w 1737"/>
                <a:gd name="T23" fmla="*/ 48 h 591"/>
                <a:gd name="T24" fmla="*/ 154 w 1737"/>
                <a:gd name="T25" fmla="*/ 38 h 591"/>
                <a:gd name="T26" fmla="*/ 174 w 1737"/>
                <a:gd name="T27" fmla="*/ 20 h 591"/>
                <a:gd name="T28" fmla="*/ 188 w 1737"/>
                <a:gd name="T29" fmla="*/ 3 h 591"/>
                <a:gd name="T30" fmla="*/ 188 w 1737"/>
                <a:gd name="T31" fmla="*/ 0 h 591"/>
                <a:gd name="T32" fmla="*/ 172 w 1737"/>
                <a:gd name="T33" fmla="*/ 18 h 591"/>
                <a:gd name="T34" fmla="*/ 152 w 1737"/>
                <a:gd name="T35" fmla="*/ 35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1" name="Freeform 1114"/>
            <p:cNvSpPr>
              <a:spLocks/>
            </p:cNvSpPr>
            <p:nvPr userDrawn="1"/>
          </p:nvSpPr>
          <p:spPr bwMode="gray">
            <a:xfrm>
              <a:off x="2414" y="367"/>
              <a:ext cx="571" cy="177"/>
            </a:xfrm>
            <a:custGeom>
              <a:avLst/>
              <a:gdLst>
                <a:gd name="T0" fmla="*/ 171 w 1737"/>
                <a:gd name="T1" fmla="*/ 18 h 536"/>
                <a:gd name="T2" fmla="*/ 171 w 1737"/>
                <a:gd name="T3" fmla="*/ 18 h 536"/>
                <a:gd name="T4" fmla="*/ 150 w 1737"/>
                <a:gd name="T5" fmla="*/ 33 h 536"/>
                <a:gd name="T6" fmla="*/ 126 w 1737"/>
                <a:gd name="T7" fmla="*/ 40 h 536"/>
                <a:gd name="T8" fmla="*/ 113 w 1737"/>
                <a:gd name="T9" fmla="*/ 42 h 536"/>
                <a:gd name="T10" fmla="*/ 0 w 1737"/>
                <a:gd name="T11" fmla="*/ 51 h 536"/>
                <a:gd name="T12" fmla="*/ 0 w 1737"/>
                <a:gd name="T13" fmla="*/ 58 h 536"/>
                <a:gd name="T14" fmla="*/ 100 w 1737"/>
                <a:gd name="T15" fmla="*/ 48 h 536"/>
                <a:gd name="T16" fmla="*/ 113 w 1737"/>
                <a:gd name="T17" fmla="*/ 46 h 536"/>
                <a:gd name="T18" fmla="*/ 126 w 1737"/>
                <a:gd name="T19" fmla="*/ 44 h 536"/>
                <a:gd name="T20" fmla="*/ 152 w 1737"/>
                <a:gd name="T21" fmla="*/ 36 h 536"/>
                <a:gd name="T22" fmla="*/ 174 w 1737"/>
                <a:gd name="T23" fmla="*/ 19 h 536"/>
                <a:gd name="T24" fmla="*/ 188 w 1737"/>
                <a:gd name="T25" fmla="*/ 3 h 536"/>
                <a:gd name="T26" fmla="*/ 188 w 1737"/>
                <a:gd name="T27" fmla="*/ 0 h 536"/>
                <a:gd name="T28" fmla="*/ 171 w 1737"/>
                <a:gd name="T29" fmla="*/ 18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2" name="Freeform 1115"/>
            <p:cNvSpPr>
              <a:spLocks/>
            </p:cNvSpPr>
            <p:nvPr userDrawn="1"/>
          </p:nvSpPr>
          <p:spPr bwMode="gray">
            <a:xfrm>
              <a:off x="2414" y="461"/>
              <a:ext cx="571" cy="143"/>
            </a:xfrm>
            <a:custGeom>
              <a:avLst/>
              <a:gdLst>
                <a:gd name="T0" fmla="*/ 144 w 1737"/>
                <a:gd name="T1" fmla="*/ 25 h 435"/>
                <a:gd name="T2" fmla="*/ 144 w 1737"/>
                <a:gd name="T3" fmla="*/ 25 h 435"/>
                <a:gd name="T4" fmla="*/ 123 w 1737"/>
                <a:gd name="T5" fmla="*/ 32 h 435"/>
                <a:gd name="T6" fmla="*/ 106 w 1737"/>
                <a:gd name="T7" fmla="*/ 33 h 435"/>
                <a:gd name="T8" fmla="*/ 98 w 1737"/>
                <a:gd name="T9" fmla="*/ 33 h 435"/>
                <a:gd name="T10" fmla="*/ 47 w 1737"/>
                <a:gd name="T11" fmla="*/ 36 h 435"/>
                <a:gd name="T12" fmla="*/ 0 w 1737"/>
                <a:gd name="T13" fmla="*/ 40 h 435"/>
                <a:gd name="T14" fmla="*/ 0 w 1737"/>
                <a:gd name="T15" fmla="*/ 47 h 435"/>
                <a:gd name="T16" fmla="*/ 48 w 1737"/>
                <a:gd name="T17" fmla="*/ 43 h 435"/>
                <a:gd name="T18" fmla="*/ 98 w 1737"/>
                <a:gd name="T19" fmla="*/ 38 h 435"/>
                <a:gd name="T20" fmla="*/ 111 w 1737"/>
                <a:gd name="T21" fmla="*/ 37 h 435"/>
                <a:gd name="T22" fmla="*/ 124 w 1737"/>
                <a:gd name="T23" fmla="*/ 36 h 435"/>
                <a:gd name="T24" fmla="*/ 149 w 1737"/>
                <a:gd name="T25" fmla="*/ 30 h 435"/>
                <a:gd name="T26" fmla="*/ 172 w 1737"/>
                <a:gd name="T27" fmla="*/ 17 h 435"/>
                <a:gd name="T28" fmla="*/ 188 w 1737"/>
                <a:gd name="T29" fmla="*/ 3 h 435"/>
                <a:gd name="T30" fmla="*/ 188 w 1737"/>
                <a:gd name="T31" fmla="*/ 0 h 435"/>
                <a:gd name="T32" fmla="*/ 172 w 1737"/>
                <a:gd name="T33" fmla="*/ 13 h 435"/>
                <a:gd name="T34" fmla="*/ 144 w 1737"/>
                <a:gd name="T35" fmla="*/ 25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3" name="Freeform 1116"/>
            <p:cNvSpPr>
              <a:spLocks/>
            </p:cNvSpPr>
            <p:nvPr userDrawn="1"/>
          </p:nvSpPr>
          <p:spPr bwMode="gray">
            <a:xfrm>
              <a:off x="2414" y="517"/>
              <a:ext cx="571" cy="117"/>
            </a:xfrm>
            <a:custGeom>
              <a:avLst/>
              <a:gdLst>
                <a:gd name="T0" fmla="*/ 147 w 1737"/>
                <a:gd name="T1" fmla="*/ 21 h 353"/>
                <a:gd name="T2" fmla="*/ 147 w 1737"/>
                <a:gd name="T3" fmla="*/ 21 h 353"/>
                <a:gd name="T4" fmla="*/ 122 w 1737"/>
                <a:gd name="T5" fmla="*/ 25 h 353"/>
                <a:gd name="T6" fmla="*/ 109 w 1737"/>
                <a:gd name="T7" fmla="*/ 26 h 353"/>
                <a:gd name="T8" fmla="*/ 97 w 1737"/>
                <a:gd name="T9" fmla="*/ 27 h 353"/>
                <a:gd name="T10" fmla="*/ 0 w 1737"/>
                <a:gd name="T11" fmla="*/ 31 h 353"/>
                <a:gd name="T12" fmla="*/ 0 w 1737"/>
                <a:gd name="T13" fmla="*/ 39 h 353"/>
                <a:gd name="T14" fmla="*/ 97 w 1737"/>
                <a:gd name="T15" fmla="*/ 31 h 353"/>
                <a:gd name="T16" fmla="*/ 110 w 1737"/>
                <a:gd name="T17" fmla="*/ 30 h 353"/>
                <a:gd name="T18" fmla="*/ 122 w 1737"/>
                <a:gd name="T19" fmla="*/ 29 h 353"/>
                <a:gd name="T20" fmla="*/ 148 w 1737"/>
                <a:gd name="T21" fmla="*/ 24 h 353"/>
                <a:gd name="T22" fmla="*/ 171 w 1737"/>
                <a:gd name="T23" fmla="*/ 13 h 353"/>
                <a:gd name="T24" fmla="*/ 188 w 1737"/>
                <a:gd name="T25" fmla="*/ 0 h 353"/>
                <a:gd name="T26" fmla="*/ 188 w 1737"/>
                <a:gd name="T27" fmla="*/ 0 h 353"/>
                <a:gd name="T28" fmla="*/ 169 w 1737"/>
                <a:gd name="T29" fmla="*/ 10 h 353"/>
                <a:gd name="T30" fmla="*/ 147 w 1737"/>
                <a:gd name="T31" fmla="*/ 21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4" name="Freeform 1117"/>
            <p:cNvSpPr>
              <a:spLocks/>
            </p:cNvSpPr>
            <p:nvPr userDrawn="1"/>
          </p:nvSpPr>
          <p:spPr bwMode="gray">
            <a:xfrm>
              <a:off x="2414" y="555"/>
              <a:ext cx="571" cy="109"/>
            </a:xfrm>
            <a:custGeom>
              <a:avLst/>
              <a:gdLst>
                <a:gd name="T0" fmla="*/ 145 w 1737"/>
                <a:gd name="T1" fmla="*/ 20 h 331"/>
                <a:gd name="T2" fmla="*/ 145 w 1737"/>
                <a:gd name="T3" fmla="*/ 20 h 331"/>
                <a:gd name="T4" fmla="*/ 121 w 1737"/>
                <a:gd name="T5" fmla="*/ 23 h 331"/>
                <a:gd name="T6" fmla="*/ 108 w 1737"/>
                <a:gd name="T7" fmla="*/ 24 h 331"/>
                <a:gd name="T8" fmla="*/ 96 w 1737"/>
                <a:gd name="T9" fmla="*/ 25 h 331"/>
                <a:gd name="T10" fmla="*/ 0 w 1737"/>
                <a:gd name="T11" fmla="*/ 29 h 331"/>
                <a:gd name="T12" fmla="*/ 0 w 1737"/>
                <a:gd name="T13" fmla="*/ 36 h 331"/>
                <a:gd name="T14" fmla="*/ 96 w 1737"/>
                <a:gd name="T15" fmla="*/ 30 h 331"/>
                <a:gd name="T16" fmla="*/ 109 w 1737"/>
                <a:gd name="T17" fmla="*/ 29 h 331"/>
                <a:gd name="T18" fmla="*/ 121 w 1737"/>
                <a:gd name="T19" fmla="*/ 28 h 331"/>
                <a:gd name="T20" fmla="*/ 146 w 1737"/>
                <a:gd name="T21" fmla="*/ 24 h 331"/>
                <a:gd name="T22" fmla="*/ 170 w 1737"/>
                <a:gd name="T23" fmla="*/ 14 h 331"/>
                <a:gd name="T24" fmla="*/ 188 w 1737"/>
                <a:gd name="T25" fmla="*/ 3 h 331"/>
                <a:gd name="T26" fmla="*/ 188 w 1737"/>
                <a:gd name="T27" fmla="*/ 0 h 331"/>
                <a:gd name="T28" fmla="*/ 169 w 1737"/>
                <a:gd name="T29" fmla="*/ 12 h 331"/>
                <a:gd name="T30" fmla="*/ 145 w 1737"/>
                <a:gd name="T31" fmla="*/ 2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5" name="Freeform 1118"/>
            <p:cNvSpPr>
              <a:spLocks/>
            </p:cNvSpPr>
            <p:nvPr userDrawn="1"/>
          </p:nvSpPr>
          <p:spPr bwMode="gray">
            <a:xfrm>
              <a:off x="2414" y="603"/>
              <a:ext cx="571" cy="90"/>
            </a:xfrm>
            <a:custGeom>
              <a:avLst/>
              <a:gdLst>
                <a:gd name="T0" fmla="*/ 144 w 1737"/>
                <a:gd name="T1" fmla="*/ 16 h 275"/>
                <a:gd name="T2" fmla="*/ 144 w 1737"/>
                <a:gd name="T3" fmla="*/ 16 h 275"/>
                <a:gd name="T4" fmla="*/ 120 w 1737"/>
                <a:gd name="T5" fmla="*/ 19 h 275"/>
                <a:gd name="T6" fmla="*/ 107 w 1737"/>
                <a:gd name="T7" fmla="*/ 19 h 275"/>
                <a:gd name="T8" fmla="*/ 0 w 1737"/>
                <a:gd name="T9" fmla="*/ 22 h 275"/>
                <a:gd name="T10" fmla="*/ 0 w 1737"/>
                <a:gd name="T11" fmla="*/ 29 h 275"/>
                <a:gd name="T12" fmla="*/ 95 w 1737"/>
                <a:gd name="T13" fmla="*/ 25 h 275"/>
                <a:gd name="T14" fmla="*/ 108 w 1737"/>
                <a:gd name="T15" fmla="*/ 24 h 275"/>
                <a:gd name="T16" fmla="*/ 120 w 1737"/>
                <a:gd name="T17" fmla="*/ 23 h 275"/>
                <a:gd name="T18" fmla="*/ 145 w 1737"/>
                <a:gd name="T19" fmla="*/ 20 h 275"/>
                <a:gd name="T20" fmla="*/ 169 w 1737"/>
                <a:gd name="T21" fmla="*/ 12 h 275"/>
                <a:gd name="T22" fmla="*/ 188 w 1737"/>
                <a:gd name="T23" fmla="*/ 3 h 275"/>
                <a:gd name="T24" fmla="*/ 188 w 1737"/>
                <a:gd name="T25" fmla="*/ 0 h 275"/>
                <a:gd name="T26" fmla="*/ 168 w 1737"/>
                <a:gd name="T27" fmla="*/ 9 h 275"/>
                <a:gd name="T28" fmla="*/ 144 w 1737"/>
                <a:gd name="T29" fmla="*/ 16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6" name="Freeform 1119"/>
            <p:cNvSpPr>
              <a:spLocks/>
            </p:cNvSpPr>
            <p:nvPr userDrawn="1"/>
          </p:nvSpPr>
          <p:spPr bwMode="gray">
            <a:xfrm>
              <a:off x="2414" y="649"/>
              <a:ext cx="571" cy="75"/>
            </a:xfrm>
            <a:custGeom>
              <a:avLst/>
              <a:gdLst>
                <a:gd name="T0" fmla="*/ 144 w 1737"/>
                <a:gd name="T1" fmla="*/ 13 h 226"/>
                <a:gd name="T2" fmla="*/ 144 w 1737"/>
                <a:gd name="T3" fmla="*/ 13 h 226"/>
                <a:gd name="T4" fmla="*/ 104 w 1737"/>
                <a:gd name="T5" fmla="*/ 16 h 226"/>
                <a:gd name="T6" fmla="*/ 94 w 1737"/>
                <a:gd name="T7" fmla="*/ 16 h 226"/>
                <a:gd name="T8" fmla="*/ 0 w 1737"/>
                <a:gd name="T9" fmla="*/ 17 h 226"/>
                <a:gd name="T10" fmla="*/ 0 w 1737"/>
                <a:gd name="T11" fmla="*/ 25 h 226"/>
                <a:gd name="T12" fmla="*/ 95 w 1737"/>
                <a:gd name="T13" fmla="*/ 21 h 226"/>
                <a:gd name="T14" fmla="*/ 104 w 1737"/>
                <a:gd name="T15" fmla="*/ 20 h 226"/>
                <a:gd name="T16" fmla="*/ 144 w 1737"/>
                <a:gd name="T17" fmla="*/ 17 h 226"/>
                <a:gd name="T18" fmla="*/ 168 w 1737"/>
                <a:gd name="T19" fmla="*/ 11 h 226"/>
                <a:gd name="T20" fmla="*/ 188 w 1737"/>
                <a:gd name="T21" fmla="*/ 3 h 226"/>
                <a:gd name="T22" fmla="*/ 188 w 1737"/>
                <a:gd name="T23" fmla="*/ 0 h 226"/>
                <a:gd name="T24" fmla="*/ 167 w 1737"/>
                <a:gd name="T25" fmla="*/ 8 h 226"/>
                <a:gd name="T26" fmla="*/ 144 w 1737"/>
                <a:gd name="T27" fmla="*/ 13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7" name="Freeform 1120"/>
            <p:cNvSpPr>
              <a:spLocks/>
            </p:cNvSpPr>
            <p:nvPr userDrawn="1"/>
          </p:nvSpPr>
          <p:spPr bwMode="gray">
            <a:xfrm>
              <a:off x="2414" y="696"/>
              <a:ext cx="571" cy="57"/>
            </a:xfrm>
            <a:custGeom>
              <a:avLst/>
              <a:gdLst>
                <a:gd name="T0" fmla="*/ 143 w 1737"/>
                <a:gd name="T1" fmla="*/ 10 h 173"/>
                <a:gd name="T2" fmla="*/ 143 w 1737"/>
                <a:gd name="T3" fmla="*/ 10 h 173"/>
                <a:gd name="T4" fmla="*/ 106 w 1737"/>
                <a:gd name="T5" fmla="*/ 11 h 173"/>
                <a:gd name="T6" fmla="*/ 94 w 1737"/>
                <a:gd name="T7" fmla="*/ 11 h 173"/>
                <a:gd name="T8" fmla="*/ 0 w 1737"/>
                <a:gd name="T9" fmla="*/ 12 h 173"/>
                <a:gd name="T10" fmla="*/ 0 w 1737"/>
                <a:gd name="T11" fmla="*/ 19 h 173"/>
                <a:gd name="T12" fmla="*/ 94 w 1737"/>
                <a:gd name="T13" fmla="*/ 16 h 173"/>
                <a:gd name="T14" fmla="*/ 106 w 1737"/>
                <a:gd name="T15" fmla="*/ 15 h 173"/>
                <a:gd name="T16" fmla="*/ 143 w 1737"/>
                <a:gd name="T17" fmla="*/ 14 h 173"/>
                <a:gd name="T18" fmla="*/ 167 w 1737"/>
                <a:gd name="T19" fmla="*/ 9 h 173"/>
                <a:gd name="T20" fmla="*/ 188 w 1737"/>
                <a:gd name="T21" fmla="*/ 3 h 173"/>
                <a:gd name="T22" fmla="*/ 188 w 1737"/>
                <a:gd name="T23" fmla="*/ 0 h 173"/>
                <a:gd name="T24" fmla="*/ 167 w 1737"/>
                <a:gd name="T25" fmla="*/ 6 h 173"/>
                <a:gd name="T26" fmla="*/ 143 w 1737"/>
                <a:gd name="T27" fmla="*/ 1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8" name="Freeform 1121"/>
            <p:cNvSpPr>
              <a:spLocks/>
            </p:cNvSpPr>
            <p:nvPr userDrawn="1"/>
          </p:nvSpPr>
          <p:spPr bwMode="gray">
            <a:xfrm>
              <a:off x="2414" y="744"/>
              <a:ext cx="571" cy="40"/>
            </a:xfrm>
            <a:custGeom>
              <a:avLst/>
              <a:gdLst>
                <a:gd name="T0" fmla="*/ 142 w 1737"/>
                <a:gd name="T1" fmla="*/ 6 h 121"/>
                <a:gd name="T2" fmla="*/ 142 w 1737"/>
                <a:gd name="T3" fmla="*/ 6 h 121"/>
                <a:gd name="T4" fmla="*/ 125 w 1737"/>
                <a:gd name="T5" fmla="*/ 6 h 121"/>
                <a:gd name="T6" fmla="*/ 118 w 1737"/>
                <a:gd name="T7" fmla="*/ 6 h 121"/>
                <a:gd name="T8" fmla="*/ 94 w 1737"/>
                <a:gd name="T9" fmla="*/ 6 h 121"/>
                <a:gd name="T10" fmla="*/ 45 w 1737"/>
                <a:gd name="T11" fmla="*/ 6 h 121"/>
                <a:gd name="T12" fmla="*/ 0 w 1737"/>
                <a:gd name="T13" fmla="*/ 6 h 121"/>
                <a:gd name="T14" fmla="*/ 0 w 1737"/>
                <a:gd name="T15" fmla="*/ 13 h 121"/>
                <a:gd name="T16" fmla="*/ 45 w 1737"/>
                <a:gd name="T17" fmla="*/ 12 h 121"/>
                <a:gd name="T18" fmla="*/ 94 w 1737"/>
                <a:gd name="T19" fmla="*/ 11 h 121"/>
                <a:gd name="T20" fmla="*/ 118 w 1737"/>
                <a:gd name="T21" fmla="*/ 11 h 121"/>
                <a:gd name="T22" fmla="*/ 142 w 1737"/>
                <a:gd name="T23" fmla="*/ 10 h 121"/>
                <a:gd name="T24" fmla="*/ 167 w 1737"/>
                <a:gd name="T25" fmla="*/ 7 h 121"/>
                <a:gd name="T26" fmla="*/ 188 w 1737"/>
                <a:gd name="T27" fmla="*/ 3 h 121"/>
                <a:gd name="T28" fmla="*/ 188 w 1737"/>
                <a:gd name="T29" fmla="*/ 0 h 121"/>
                <a:gd name="T30" fmla="*/ 166 w 1737"/>
                <a:gd name="T31" fmla="*/ 4 h 121"/>
                <a:gd name="T32" fmla="*/ 142 w 1737"/>
                <a:gd name="T33" fmla="*/ 6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9" name="Freeform 1122"/>
            <p:cNvSpPr>
              <a:spLocks/>
            </p:cNvSpPr>
            <p:nvPr userDrawn="1"/>
          </p:nvSpPr>
          <p:spPr bwMode="gray">
            <a:xfrm>
              <a:off x="2414" y="790"/>
              <a:ext cx="571" cy="23"/>
            </a:xfrm>
            <a:custGeom>
              <a:avLst/>
              <a:gdLst>
                <a:gd name="T0" fmla="*/ 118 w 1737"/>
                <a:gd name="T1" fmla="*/ 2 h 72"/>
                <a:gd name="T2" fmla="*/ 118 w 1737"/>
                <a:gd name="T3" fmla="*/ 2 h 72"/>
                <a:gd name="T4" fmla="*/ 93 w 1737"/>
                <a:gd name="T5" fmla="*/ 2 h 72"/>
                <a:gd name="T6" fmla="*/ 0 w 1737"/>
                <a:gd name="T7" fmla="*/ 1 h 72"/>
                <a:gd name="T8" fmla="*/ 0 w 1737"/>
                <a:gd name="T9" fmla="*/ 7 h 72"/>
                <a:gd name="T10" fmla="*/ 93 w 1737"/>
                <a:gd name="T11" fmla="*/ 7 h 72"/>
                <a:gd name="T12" fmla="*/ 118 w 1737"/>
                <a:gd name="T13" fmla="*/ 6 h 72"/>
                <a:gd name="T14" fmla="*/ 142 w 1737"/>
                <a:gd name="T15" fmla="*/ 6 h 72"/>
                <a:gd name="T16" fmla="*/ 188 w 1737"/>
                <a:gd name="T17" fmla="*/ 3 h 72"/>
                <a:gd name="T18" fmla="*/ 188 w 1737"/>
                <a:gd name="T19" fmla="*/ 0 h 72"/>
                <a:gd name="T20" fmla="*/ 142 w 1737"/>
                <a:gd name="T21" fmla="*/ 2 h 72"/>
                <a:gd name="T22" fmla="*/ 118 w 1737"/>
                <a:gd name="T23" fmla="*/ 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0" name="Freeform 1123"/>
            <p:cNvSpPr>
              <a:spLocks/>
            </p:cNvSpPr>
            <p:nvPr userDrawn="1"/>
          </p:nvSpPr>
          <p:spPr bwMode="gray">
            <a:xfrm>
              <a:off x="2414" y="822"/>
              <a:ext cx="571" cy="22"/>
            </a:xfrm>
            <a:custGeom>
              <a:avLst/>
              <a:gdLst>
                <a:gd name="T0" fmla="*/ 188 w 1737"/>
                <a:gd name="T1" fmla="*/ 5 h 68"/>
                <a:gd name="T2" fmla="*/ 188 w 1737"/>
                <a:gd name="T3" fmla="*/ 5 h 68"/>
                <a:gd name="T4" fmla="*/ 0 w 1737"/>
                <a:gd name="T5" fmla="*/ 0 h 68"/>
                <a:gd name="T6" fmla="*/ 0 w 1737"/>
                <a:gd name="T7" fmla="*/ 7 h 68"/>
                <a:gd name="T8" fmla="*/ 188 w 1737"/>
                <a:gd name="T9" fmla="*/ 7 h 68"/>
                <a:gd name="T10" fmla="*/ 188 w 1737"/>
                <a:gd name="T11" fmla="*/ 5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1" name="Freeform 1124"/>
            <p:cNvSpPr>
              <a:spLocks/>
            </p:cNvSpPr>
            <p:nvPr userDrawn="1"/>
          </p:nvSpPr>
          <p:spPr bwMode="gray">
            <a:xfrm>
              <a:off x="2414" y="414"/>
              <a:ext cx="571" cy="160"/>
            </a:xfrm>
            <a:custGeom>
              <a:avLst/>
              <a:gdLst>
                <a:gd name="T0" fmla="*/ 171 w 1737"/>
                <a:gd name="T1" fmla="*/ 16 h 484"/>
                <a:gd name="T2" fmla="*/ 171 w 1737"/>
                <a:gd name="T3" fmla="*/ 16 h 484"/>
                <a:gd name="T4" fmla="*/ 150 w 1737"/>
                <a:gd name="T5" fmla="*/ 30 h 484"/>
                <a:gd name="T6" fmla="*/ 124 w 1737"/>
                <a:gd name="T7" fmla="*/ 35 h 484"/>
                <a:gd name="T8" fmla="*/ 106 w 1737"/>
                <a:gd name="T9" fmla="*/ 38 h 484"/>
                <a:gd name="T10" fmla="*/ 99 w 1737"/>
                <a:gd name="T11" fmla="*/ 38 h 484"/>
                <a:gd name="T12" fmla="*/ 0 w 1737"/>
                <a:gd name="T13" fmla="*/ 46 h 484"/>
                <a:gd name="T14" fmla="*/ 0 w 1737"/>
                <a:gd name="T15" fmla="*/ 53 h 484"/>
                <a:gd name="T16" fmla="*/ 99 w 1737"/>
                <a:gd name="T17" fmla="*/ 43 h 484"/>
                <a:gd name="T18" fmla="*/ 112 w 1737"/>
                <a:gd name="T19" fmla="*/ 42 h 484"/>
                <a:gd name="T20" fmla="*/ 125 w 1737"/>
                <a:gd name="T21" fmla="*/ 40 h 484"/>
                <a:gd name="T22" fmla="*/ 150 w 1737"/>
                <a:gd name="T23" fmla="*/ 33 h 484"/>
                <a:gd name="T24" fmla="*/ 173 w 1737"/>
                <a:gd name="T25" fmla="*/ 18 h 484"/>
                <a:gd name="T26" fmla="*/ 188 w 1737"/>
                <a:gd name="T27" fmla="*/ 3 h 484"/>
                <a:gd name="T28" fmla="*/ 188 w 1737"/>
                <a:gd name="T29" fmla="*/ 0 h 484"/>
                <a:gd name="T30" fmla="*/ 171 w 1737"/>
                <a:gd name="T31" fmla="*/ 16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2" name="Freeform 1125"/>
            <p:cNvSpPr>
              <a:spLocks/>
            </p:cNvSpPr>
            <p:nvPr userDrawn="1"/>
          </p:nvSpPr>
          <p:spPr bwMode="gray">
            <a:xfrm>
              <a:off x="2651" y="834"/>
              <a:ext cx="500" cy="223"/>
            </a:xfrm>
            <a:custGeom>
              <a:avLst/>
              <a:gdLst>
                <a:gd name="T0" fmla="*/ 0 w 1521"/>
                <a:gd name="T1" fmla="*/ 73 h 677"/>
                <a:gd name="T2" fmla="*/ 0 w 1521"/>
                <a:gd name="T3" fmla="*/ 73 h 677"/>
                <a:gd name="T4" fmla="*/ 164 w 1521"/>
                <a:gd name="T5" fmla="*/ 73 h 677"/>
                <a:gd name="T6" fmla="*/ 164 w 1521"/>
                <a:gd name="T7" fmla="*/ 0 h 677"/>
                <a:gd name="T8" fmla="*/ 0 w 1521"/>
                <a:gd name="T9" fmla="*/ 0 h 677"/>
                <a:gd name="T10" fmla="*/ 0 w 1521"/>
                <a:gd name="T11" fmla="*/ 73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3" name="Freeform 1126"/>
            <p:cNvSpPr>
              <a:spLocks/>
            </p:cNvSpPr>
            <p:nvPr userDrawn="1"/>
          </p:nvSpPr>
          <p:spPr bwMode="gray">
            <a:xfrm>
              <a:off x="2651" y="508"/>
              <a:ext cx="501" cy="336"/>
            </a:xfrm>
            <a:custGeom>
              <a:avLst/>
              <a:gdLst>
                <a:gd name="T0" fmla="*/ 0 w 1522"/>
                <a:gd name="T1" fmla="*/ 111 h 1019"/>
                <a:gd name="T2" fmla="*/ 0 w 1522"/>
                <a:gd name="T3" fmla="*/ 111 h 1019"/>
                <a:gd name="T4" fmla="*/ 165 w 1522"/>
                <a:gd name="T5" fmla="*/ 111 h 1019"/>
                <a:gd name="T6" fmla="*/ 165 w 1522"/>
                <a:gd name="T7" fmla="*/ 0 h 1019"/>
                <a:gd name="T8" fmla="*/ 0 w 1522"/>
                <a:gd name="T9" fmla="*/ 0 h 1019"/>
                <a:gd name="T10" fmla="*/ 0 w 1522"/>
                <a:gd name="T11" fmla="*/ 111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4" name="Freeform 1127"/>
            <p:cNvSpPr>
              <a:spLocks/>
            </p:cNvSpPr>
            <p:nvPr userDrawn="1"/>
          </p:nvSpPr>
          <p:spPr bwMode="gray">
            <a:xfrm>
              <a:off x="2879" y="539"/>
              <a:ext cx="45" cy="45"/>
            </a:xfrm>
            <a:custGeom>
              <a:avLst/>
              <a:gdLst>
                <a:gd name="T0" fmla="*/ 9 w 137"/>
                <a:gd name="T1" fmla="*/ 6 h 137"/>
                <a:gd name="T2" fmla="*/ 9 w 137"/>
                <a:gd name="T3" fmla="*/ 6 h 137"/>
                <a:gd name="T4" fmla="*/ 15 w 137"/>
                <a:gd name="T5" fmla="*/ 6 h 137"/>
                <a:gd name="T6" fmla="*/ 10 w 137"/>
                <a:gd name="T7" fmla="*/ 9 h 137"/>
                <a:gd name="T8" fmla="*/ 12 w 137"/>
                <a:gd name="T9" fmla="*/ 15 h 137"/>
                <a:gd name="T10" fmla="*/ 7 w 137"/>
                <a:gd name="T11" fmla="*/ 11 h 137"/>
                <a:gd name="T12" fmla="*/ 3 w 137"/>
                <a:gd name="T13" fmla="*/ 15 h 137"/>
                <a:gd name="T14" fmla="*/ 5 w 137"/>
                <a:gd name="T15" fmla="*/ 9 h 137"/>
                <a:gd name="T16" fmla="*/ 0 w 137"/>
                <a:gd name="T17" fmla="*/ 6 h 137"/>
                <a:gd name="T18" fmla="*/ 6 w 137"/>
                <a:gd name="T19" fmla="*/ 6 h 137"/>
                <a:gd name="T20" fmla="*/ 7 w 137"/>
                <a:gd name="T21" fmla="*/ 0 h 137"/>
                <a:gd name="T22" fmla="*/ 9 w 137"/>
                <a:gd name="T23" fmla="*/ 6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5" name="Freeform 1128"/>
            <p:cNvSpPr>
              <a:spLocks/>
            </p:cNvSpPr>
            <p:nvPr userDrawn="1"/>
          </p:nvSpPr>
          <p:spPr bwMode="gray">
            <a:xfrm>
              <a:off x="2880" y="764"/>
              <a:ext cx="45" cy="43"/>
            </a:xfrm>
            <a:custGeom>
              <a:avLst/>
              <a:gdLst>
                <a:gd name="T0" fmla="*/ 9 w 138"/>
                <a:gd name="T1" fmla="*/ 5 h 132"/>
                <a:gd name="T2" fmla="*/ 9 w 138"/>
                <a:gd name="T3" fmla="*/ 5 h 132"/>
                <a:gd name="T4" fmla="*/ 15 w 138"/>
                <a:gd name="T5" fmla="*/ 5 h 132"/>
                <a:gd name="T6" fmla="*/ 10 w 138"/>
                <a:gd name="T7" fmla="*/ 8 h 132"/>
                <a:gd name="T8" fmla="*/ 12 w 138"/>
                <a:gd name="T9" fmla="*/ 14 h 132"/>
                <a:gd name="T10" fmla="*/ 8 w 138"/>
                <a:gd name="T11" fmla="*/ 11 h 132"/>
                <a:gd name="T12" fmla="*/ 3 w 138"/>
                <a:gd name="T13" fmla="*/ 14 h 132"/>
                <a:gd name="T14" fmla="*/ 5 w 138"/>
                <a:gd name="T15" fmla="*/ 8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6" name="Freeform 1129"/>
            <p:cNvSpPr>
              <a:spLocks/>
            </p:cNvSpPr>
            <p:nvPr userDrawn="1"/>
          </p:nvSpPr>
          <p:spPr bwMode="gray">
            <a:xfrm>
              <a:off x="2935" y="749"/>
              <a:ext cx="45" cy="43"/>
            </a:xfrm>
            <a:custGeom>
              <a:avLst/>
              <a:gdLst>
                <a:gd name="T0" fmla="*/ 9 w 138"/>
                <a:gd name="T1" fmla="*/ 5 h 132"/>
                <a:gd name="T2" fmla="*/ 9 w 138"/>
                <a:gd name="T3" fmla="*/ 5 h 132"/>
                <a:gd name="T4" fmla="*/ 15 w 138"/>
                <a:gd name="T5" fmla="*/ 5 h 132"/>
                <a:gd name="T6" fmla="*/ 10 w 138"/>
                <a:gd name="T7" fmla="*/ 8 h 132"/>
                <a:gd name="T8" fmla="*/ 12 w 138"/>
                <a:gd name="T9" fmla="*/ 14 h 132"/>
                <a:gd name="T10" fmla="*/ 8 w 138"/>
                <a:gd name="T11" fmla="*/ 11 h 132"/>
                <a:gd name="T12" fmla="*/ 3 w 138"/>
                <a:gd name="T13" fmla="*/ 14 h 132"/>
                <a:gd name="T14" fmla="*/ 5 w 138"/>
                <a:gd name="T15" fmla="*/ 8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7" name="Freeform 1130"/>
            <p:cNvSpPr>
              <a:spLocks/>
            </p:cNvSpPr>
            <p:nvPr userDrawn="1"/>
          </p:nvSpPr>
          <p:spPr bwMode="gray">
            <a:xfrm>
              <a:off x="2935" y="554"/>
              <a:ext cx="45" cy="44"/>
            </a:xfrm>
            <a:custGeom>
              <a:avLst/>
              <a:gdLst>
                <a:gd name="T0" fmla="*/ 9 w 138"/>
                <a:gd name="T1" fmla="*/ 5 h 132"/>
                <a:gd name="T2" fmla="*/ 9 w 138"/>
                <a:gd name="T3" fmla="*/ 5 h 132"/>
                <a:gd name="T4" fmla="*/ 15 w 138"/>
                <a:gd name="T5" fmla="*/ 5 h 132"/>
                <a:gd name="T6" fmla="*/ 10 w 138"/>
                <a:gd name="T7" fmla="*/ 9 h 132"/>
                <a:gd name="T8" fmla="*/ 12 w 138"/>
                <a:gd name="T9" fmla="*/ 15 h 132"/>
                <a:gd name="T10" fmla="*/ 8 w 138"/>
                <a:gd name="T11" fmla="*/ 11 h 132"/>
                <a:gd name="T12" fmla="*/ 3 w 138"/>
                <a:gd name="T13" fmla="*/ 15 h 132"/>
                <a:gd name="T14" fmla="*/ 5 w 138"/>
                <a:gd name="T15" fmla="*/ 9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8" name="Freeform 1131"/>
            <p:cNvSpPr>
              <a:spLocks/>
            </p:cNvSpPr>
            <p:nvPr userDrawn="1"/>
          </p:nvSpPr>
          <p:spPr bwMode="gray">
            <a:xfrm>
              <a:off x="2976" y="596"/>
              <a:ext cx="45" cy="43"/>
            </a:xfrm>
            <a:custGeom>
              <a:avLst/>
              <a:gdLst>
                <a:gd name="T0" fmla="*/ 9 w 138"/>
                <a:gd name="T1" fmla="*/ 5 h 132"/>
                <a:gd name="T2" fmla="*/ 9 w 138"/>
                <a:gd name="T3" fmla="*/ 5 h 132"/>
                <a:gd name="T4" fmla="*/ 15 w 138"/>
                <a:gd name="T5" fmla="*/ 5 h 132"/>
                <a:gd name="T6" fmla="*/ 10 w 138"/>
                <a:gd name="T7" fmla="*/ 8 h 132"/>
                <a:gd name="T8" fmla="*/ 12 w 138"/>
                <a:gd name="T9" fmla="*/ 14 h 132"/>
                <a:gd name="T10" fmla="*/ 8 w 138"/>
                <a:gd name="T11" fmla="*/ 11 h 132"/>
                <a:gd name="T12" fmla="*/ 3 w 138"/>
                <a:gd name="T13" fmla="*/ 14 h 132"/>
                <a:gd name="T14" fmla="*/ 5 w 138"/>
                <a:gd name="T15" fmla="*/ 8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29" name="Freeform 1132"/>
            <p:cNvSpPr>
              <a:spLocks/>
            </p:cNvSpPr>
            <p:nvPr userDrawn="1"/>
          </p:nvSpPr>
          <p:spPr bwMode="gray">
            <a:xfrm>
              <a:off x="2976" y="708"/>
              <a:ext cx="45" cy="44"/>
            </a:xfrm>
            <a:custGeom>
              <a:avLst/>
              <a:gdLst>
                <a:gd name="T0" fmla="*/ 9 w 138"/>
                <a:gd name="T1" fmla="*/ 5 h 132"/>
                <a:gd name="T2" fmla="*/ 9 w 138"/>
                <a:gd name="T3" fmla="*/ 5 h 132"/>
                <a:gd name="T4" fmla="*/ 15 w 138"/>
                <a:gd name="T5" fmla="*/ 5 h 132"/>
                <a:gd name="T6" fmla="*/ 10 w 138"/>
                <a:gd name="T7" fmla="*/ 9 h 132"/>
                <a:gd name="T8" fmla="*/ 12 w 138"/>
                <a:gd name="T9" fmla="*/ 15 h 132"/>
                <a:gd name="T10" fmla="*/ 8 w 138"/>
                <a:gd name="T11" fmla="*/ 11 h 132"/>
                <a:gd name="T12" fmla="*/ 3 w 138"/>
                <a:gd name="T13" fmla="*/ 15 h 132"/>
                <a:gd name="T14" fmla="*/ 5 w 138"/>
                <a:gd name="T15" fmla="*/ 9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0" name="Freeform 1133"/>
            <p:cNvSpPr>
              <a:spLocks/>
            </p:cNvSpPr>
            <p:nvPr userDrawn="1"/>
          </p:nvSpPr>
          <p:spPr bwMode="gray">
            <a:xfrm>
              <a:off x="2991" y="651"/>
              <a:ext cx="45" cy="44"/>
            </a:xfrm>
            <a:custGeom>
              <a:avLst/>
              <a:gdLst>
                <a:gd name="T0" fmla="*/ 9 w 137"/>
                <a:gd name="T1" fmla="*/ 5 h 132"/>
                <a:gd name="T2" fmla="*/ 9 w 137"/>
                <a:gd name="T3" fmla="*/ 5 h 132"/>
                <a:gd name="T4" fmla="*/ 15 w 137"/>
                <a:gd name="T5" fmla="*/ 5 h 132"/>
                <a:gd name="T6" fmla="*/ 10 w 137"/>
                <a:gd name="T7" fmla="*/ 9 h 132"/>
                <a:gd name="T8" fmla="*/ 12 w 137"/>
                <a:gd name="T9" fmla="*/ 15 h 132"/>
                <a:gd name="T10" fmla="*/ 8 w 137"/>
                <a:gd name="T11" fmla="*/ 11 h 132"/>
                <a:gd name="T12" fmla="*/ 3 w 137"/>
                <a:gd name="T13" fmla="*/ 15 h 132"/>
                <a:gd name="T14" fmla="*/ 5 w 137"/>
                <a:gd name="T15" fmla="*/ 9 h 132"/>
                <a:gd name="T16" fmla="*/ 0 w 137"/>
                <a:gd name="T17" fmla="*/ 5 h 132"/>
                <a:gd name="T18" fmla="*/ 6 w 137"/>
                <a:gd name="T19" fmla="*/ 5 h 132"/>
                <a:gd name="T20" fmla="*/ 8 w 137"/>
                <a:gd name="T21" fmla="*/ 0 h 132"/>
                <a:gd name="T22" fmla="*/ 9 w 137"/>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1" name="Freeform 1134"/>
            <p:cNvSpPr>
              <a:spLocks/>
            </p:cNvSpPr>
            <p:nvPr userDrawn="1"/>
          </p:nvSpPr>
          <p:spPr bwMode="gray">
            <a:xfrm>
              <a:off x="2823" y="554"/>
              <a:ext cx="45" cy="44"/>
            </a:xfrm>
            <a:custGeom>
              <a:avLst/>
              <a:gdLst>
                <a:gd name="T0" fmla="*/ 9 w 138"/>
                <a:gd name="T1" fmla="*/ 6 h 133"/>
                <a:gd name="T2" fmla="*/ 9 w 138"/>
                <a:gd name="T3" fmla="*/ 6 h 133"/>
                <a:gd name="T4" fmla="*/ 15 w 138"/>
                <a:gd name="T5" fmla="*/ 6 h 133"/>
                <a:gd name="T6" fmla="*/ 10 w 138"/>
                <a:gd name="T7" fmla="*/ 9 h 133"/>
                <a:gd name="T8" fmla="*/ 12 w 138"/>
                <a:gd name="T9" fmla="*/ 15 h 133"/>
                <a:gd name="T10" fmla="*/ 8 w 138"/>
                <a:gd name="T11" fmla="*/ 11 h 133"/>
                <a:gd name="T12" fmla="*/ 3 w 138"/>
                <a:gd name="T13" fmla="*/ 15 h 133"/>
                <a:gd name="T14" fmla="*/ 5 w 138"/>
                <a:gd name="T15" fmla="*/ 9 h 133"/>
                <a:gd name="T16" fmla="*/ 0 w 138"/>
                <a:gd name="T17" fmla="*/ 6 h 133"/>
                <a:gd name="T18" fmla="*/ 6 w 138"/>
                <a:gd name="T19" fmla="*/ 6 h 133"/>
                <a:gd name="T20" fmla="*/ 8 w 138"/>
                <a:gd name="T21" fmla="*/ 0 h 133"/>
                <a:gd name="T22" fmla="*/ 9 w 138"/>
                <a:gd name="T23" fmla="*/ 6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2" name="Freeform 1135"/>
            <p:cNvSpPr>
              <a:spLocks/>
            </p:cNvSpPr>
            <p:nvPr userDrawn="1"/>
          </p:nvSpPr>
          <p:spPr bwMode="gray">
            <a:xfrm>
              <a:off x="2783" y="596"/>
              <a:ext cx="45" cy="43"/>
            </a:xfrm>
            <a:custGeom>
              <a:avLst/>
              <a:gdLst>
                <a:gd name="T0" fmla="*/ 9 w 138"/>
                <a:gd name="T1" fmla="*/ 5 h 132"/>
                <a:gd name="T2" fmla="*/ 9 w 138"/>
                <a:gd name="T3" fmla="*/ 5 h 132"/>
                <a:gd name="T4" fmla="*/ 15 w 138"/>
                <a:gd name="T5" fmla="*/ 5 h 132"/>
                <a:gd name="T6" fmla="*/ 10 w 138"/>
                <a:gd name="T7" fmla="*/ 9 h 132"/>
                <a:gd name="T8" fmla="*/ 12 w 138"/>
                <a:gd name="T9" fmla="*/ 14 h 132"/>
                <a:gd name="T10" fmla="*/ 8 w 138"/>
                <a:gd name="T11" fmla="*/ 11 h 132"/>
                <a:gd name="T12" fmla="*/ 3 w 138"/>
                <a:gd name="T13" fmla="*/ 14 h 132"/>
                <a:gd name="T14" fmla="*/ 5 w 138"/>
                <a:gd name="T15" fmla="*/ 9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3" name="Freeform 1136"/>
            <p:cNvSpPr>
              <a:spLocks/>
            </p:cNvSpPr>
            <p:nvPr userDrawn="1"/>
          </p:nvSpPr>
          <p:spPr bwMode="gray">
            <a:xfrm>
              <a:off x="2768" y="651"/>
              <a:ext cx="45" cy="44"/>
            </a:xfrm>
            <a:custGeom>
              <a:avLst/>
              <a:gdLst>
                <a:gd name="T0" fmla="*/ 9 w 138"/>
                <a:gd name="T1" fmla="*/ 6 h 132"/>
                <a:gd name="T2" fmla="*/ 9 w 138"/>
                <a:gd name="T3" fmla="*/ 6 h 132"/>
                <a:gd name="T4" fmla="*/ 15 w 138"/>
                <a:gd name="T5" fmla="*/ 6 h 132"/>
                <a:gd name="T6" fmla="*/ 10 w 138"/>
                <a:gd name="T7" fmla="*/ 9 h 132"/>
                <a:gd name="T8" fmla="*/ 12 w 138"/>
                <a:gd name="T9" fmla="*/ 15 h 132"/>
                <a:gd name="T10" fmla="*/ 8 w 138"/>
                <a:gd name="T11" fmla="*/ 11 h 132"/>
                <a:gd name="T12" fmla="*/ 3 w 138"/>
                <a:gd name="T13" fmla="*/ 15 h 132"/>
                <a:gd name="T14" fmla="*/ 5 w 138"/>
                <a:gd name="T15" fmla="*/ 9 h 132"/>
                <a:gd name="T16" fmla="*/ 0 w 138"/>
                <a:gd name="T17" fmla="*/ 6 h 132"/>
                <a:gd name="T18" fmla="*/ 6 w 138"/>
                <a:gd name="T19" fmla="*/ 6 h 132"/>
                <a:gd name="T20" fmla="*/ 8 w 138"/>
                <a:gd name="T21" fmla="*/ 0 h 132"/>
                <a:gd name="T22" fmla="*/ 9 w 138"/>
                <a:gd name="T23" fmla="*/ 6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4" name="Freeform 1137"/>
            <p:cNvSpPr>
              <a:spLocks/>
            </p:cNvSpPr>
            <p:nvPr userDrawn="1"/>
          </p:nvSpPr>
          <p:spPr bwMode="gray">
            <a:xfrm>
              <a:off x="2783" y="708"/>
              <a:ext cx="45" cy="44"/>
            </a:xfrm>
            <a:custGeom>
              <a:avLst/>
              <a:gdLst>
                <a:gd name="T0" fmla="*/ 9 w 138"/>
                <a:gd name="T1" fmla="*/ 6 h 132"/>
                <a:gd name="T2" fmla="*/ 9 w 138"/>
                <a:gd name="T3" fmla="*/ 6 h 132"/>
                <a:gd name="T4" fmla="*/ 15 w 138"/>
                <a:gd name="T5" fmla="*/ 6 h 132"/>
                <a:gd name="T6" fmla="*/ 10 w 138"/>
                <a:gd name="T7" fmla="*/ 9 h 132"/>
                <a:gd name="T8" fmla="*/ 12 w 138"/>
                <a:gd name="T9" fmla="*/ 15 h 132"/>
                <a:gd name="T10" fmla="*/ 8 w 138"/>
                <a:gd name="T11" fmla="*/ 11 h 132"/>
                <a:gd name="T12" fmla="*/ 3 w 138"/>
                <a:gd name="T13" fmla="*/ 15 h 132"/>
                <a:gd name="T14" fmla="*/ 5 w 138"/>
                <a:gd name="T15" fmla="*/ 9 h 132"/>
                <a:gd name="T16" fmla="*/ 0 w 138"/>
                <a:gd name="T17" fmla="*/ 6 h 132"/>
                <a:gd name="T18" fmla="*/ 6 w 138"/>
                <a:gd name="T19" fmla="*/ 6 h 132"/>
                <a:gd name="T20" fmla="*/ 8 w 138"/>
                <a:gd name="T21" fmla="*/ 0 h 132"/>
                <a:gd name="T22" fmla="*/ 9 w 138"/>
                <a:gd name="T23" fmla="*/ 6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5" name="Freeform 1138"/>
            <p:cNvSpPr>
              <a:spLocks/>
            </p:cNvSpPr>
            <p:nvPr userDrawn="1"/>
          </p:nvSpPr>
          <p:spPr bwMode="gray">
            <a:xfrm>
              <a:off x="2823" y="749"/>
              <a:ext cx="46" cy="43"/>
            </a:xfrm>
            <a:custGeom>
              <a:avLst/>
              <a:gdLst>
                <a:gd name="T0" fmla="*/ 9 w 138"/>
                <a:gd name="T1" fmla="*/ 5 h 132"/>
                <a:gd name="T2" fmla="*/ 9 w 138"/>
                <a:gd name="T3" fmla="*/ 5 h 132"/>
                <a:gd name="T4" fmla="*/ 15 w 138"/>
                <a:gd name="T5" fmla="*/ 5 h 132"/>
                <a:gd name="T6" fmla="*/ 11 w 138"/>
                <a:gd name="T7" fmla="*/ 9 h 132"/>
                <a:gd name="T8" fmla="*/ 12 w 138"/>
                <a:gd name="T9" fmla="*/ 14 h 132"/>
                <a:gd name="T10" fmla="*/ 8 w 138"/>
                <a:gd name="T11" fmla="*/ 11 h 132"/>
                <a:gd name="T12" fmla="*/ 3 w 138"/>
                <a:gd name="T13" fmla="*/ 14 h 132"/>
                <a:gd name="T14" fmla="*/ 5 w 138"/>
                <a:gd name="T15" fmla="*/ 9 h 132"/>
                <a:gd name="T16" fmla="*/ 0 w 138"/>
                <a:gd name="T17" fmla="*/ 5 h 132"/>
                <a:gd name="T18" fmla="*/ 6 w 138"/>
                <a:gd name="T19" fmla="*/ 5 h 132"/>
                <a:gd name="T20" fmla="*/ 8 w 138"/>
                <a:gd name="T21" fmla="*/ 0 h 132"/>
                <a:gd name="T22" fmla="*/ 9 w 138"/>
                <a:gd name="T23" fmla="*/ 5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6" name="Freeform 1139"/>
            <p:cNvSpPr>
              <a:spLocks/>
            </p:cNvSpPr>
            <p:nvPr userDrawn="1"/>
          </p:nvSpPr>
          <p:spPr bwMode="gray">
            <a:xfrm>
              <a:off x="2651" y="1051"/>
              <a:ext cx="501" cy="28"/>
            </a:xfrm>
            <a:custGeom>
              <a:avLst/>
              <a:gdLst>
                <a:gd name="T0" fmla="*/ 0 w 1522"/>
                <a:gd name="T1" fmla="*/ 9 h 87"/>
                <a:gd name="T2" fmla="*/ 0 w 1522"/>
                <a:gd name="T3" fmla="*/ 9 h 87"/>
                <a:gd name="T4" fmla="*/ 165 w 1522"/>
                <a:gd name="T5" fmla="*/ 9 h 87"/>
                <a:gd name="T6" fmla="*/ 165 w 1522"/>
                <a:gd name="T7" fmla="*/ 0 h 87"/>
                <a:gd name="T8" fmla="*/ 0 w 1522"/>
                <a:gd name="T9" fmla="*/ 0 h 87"/>
                <a:gd name="T10" fmla="*/ 0 w 1522"/>
                <a:gd name="T11" fmla="*/ 9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rgbClr val="EE813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7" name="Freeform 1140"/>
            <p:cNvSpPr>
              <a:spLocks/>
            </p:cNvSpPr>
            <p:nvPr userDrawn="1"/>
          </p:nvSpPr>
          <p:spPr bwMode="gray">
            <a:xfrm>
              <a:off x="3223" y="272"/>
              <a:ext cx="352" cy="292"/>
            </a:xfrm>
            <a:custGeom>
              <a:avLst/>
              <a:gdLst>
                <a:gd name="T0" fmla="*/ 0 w 1072"/>
                <a:gd name="T1" fmla="*/ 0 h 886"/>
                <a:gd name="T2" fmla="*/ 0 w 1072"/>
                <a:gd name="T3" fmla="*/ 0 h 886"/>
                <a:gd name="T4" fmla="*/ 40 w 1072"/>
                <a:gd name="T5" fmla="*/ 64 h 886"/>
                <a:gd name="T6" fmla="*/ 79 w 1072"/>
                <a:gd name="T7" fmla="*/ 87 h 886"/>
                <a:gd name="T8" fmla="*/ 116 w 1072"/>
                <a:gd name="T9" fmla="*/ 94 h 886"/>
                <a:gd name="T10" fmla="*/ 116 w 1072"/>
                <a:gd name="T11" fmla="*/ 96 h 886"/>
                <a:gd name="T12" fmla="*/ 79 w 1072"/>
                <a:gd name="T13" fmla="*/ 88 h 886"/>
                <a:gd name="T14" fmla="*/ 40 w 1072"/>
                <a:gd name="T15" fmla="*/ 69 h 886"/>
                <a:gd name="T16" fmla="*/ 0 w 1072"/>
                <a:gd name="T17" fmla="*/ 13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8" name="Freeform 1141"/>
            <p:cNvSpPr>
              <a:spLocks/>
            </p:cNvSpPr>
            <p:nvPr userDrawn="1"/>
          </p:nvSpPr>
          <p:spPr bwMode="gray">
            <a:xfrm>
              <a:off x="3223" y="319"/>
              <a:ext cx="353" cy="268"/>
            </a:xfrm>
            <a:custGeom>
              <a:avLst/>
              <a:gdLst>
                <a:gd name="T0" fmla="*/ 0 w 1073"/>
                <a:gd name="T1" fmla="*/ 0 h 815"/>
                <a:gd name="T2" fmla="*/ 0 w 1073"/>
                <a:gd name="T3" fmla="*/ 0 h 815"/>
                <a:gd name="T4" fmla="*/ 40 w 1073"/>
                <a:gd name="T5" fmla="*/ 57 h 815"/>
                <a:gd name="T6" fmla="*/ 79 w 1073"/>
                <a:gd name="T7" fmla="*/ 79 h 815"/>
                <a:gd name="T8" fmla="*/ 116 w 1073"/>
                <a:gd name="T9" fmla="*/ 86 h 815"/>
                <a:gd name="T10" fmla="*/ 116 w 1073"/>
                <a:gd name="T11" fmla="*/ 88 h 815"/>
                <a:gd name="T12" fmla="*/ 79 w 1073"/>
                <a:gd name="T13" fmla="*/ 81 h 815"/>
                <a:gd name="T14" fmla="*/ 40 w 1073"/>
                <a:gd name="T15" fmla="*/ 63 h 815"/>
                <a:gd name="T16" fmla="*/ 0 w 1073"/>
                <a:gd name="T17" fmla="*/ 12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39" name="Freeform 1142"/>
            <p:cNvSpPr>
              <a:spLocks/>
            </p:cNvSpPr>
            <p:nvPr userDrawn="1"/>
          </p:nvSpPr>
          <p:spPr bwMode="gray">
            <a:xfrm>
              <a:off x="3223" y="365"/>
              <a:ext cx="352" cy="245"/>
            </a:xfrm>
            <a:custGeom>
              <a:avLst/>
              <a:gdLst>
                <a:gd name="T0" fmla="*/ 0 w 1072"/>
                <a:gd name="T1" fmla="*/ 0 h 744"/>
                <a:gd name="T2" fmla="*/ 0 w 1072"/>
                <a:gd name="T3" fmla="*/ 0 h 744"/>
                <a:gd name="T4" fmla="*/ 40 w 1072"/>
                <a:gd name="T5" fmla="*/ 52 h 744"/>
                <a:gd name="T6" fmla="*/ 79 w 1072"/>
                <a:gd name="T7" fmla="*/ 72 h 744"/>
                <a:gd name="T8" fmla="*/ 116 w 1072"/>
                <a:gd name="T9" fmla="*/ 79 h 744"/>
                <a:gd name="T10" fmla="*/ 116 w 1072"/>
                <a:gd name="T11" fmla="*/ 81 h 744"/>
                <a:gd name="T12" fmla="*/ 79 w 1072"/>
                <a:gd name="T13" fmla="*/ 74 h 744"/>
                <a:gd name="T14" fmla="*/ 40 w 1072"/>
                <a:gd name="T15" fmla="*/ 57 h 744"/>
                <a:gd name="T16" fmla="*/ 0 w 1072"/>
                <a:gd name="T17" fmla="*/ 11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0" name="Freeform 1143"/>
            <p:cNvSpPr>
              <a:spLocks/>
            </p:cNvSpPr>
            <p:nvPr userDrawn="1"/>
          </p:nvSpPr>
          <p:spPr bwMode="gray">
            <a:xfrm>
              <a:off x="3223" y="411"/>
              <a:ext cx="352" cy="224"/>
            </a:xfrm>
            <a:custGeom>
              <a:avLst/>
              <a:gdLst>
                <a:gd name="T0" fmla="*/ 0 w 1072"/>
                <a:gd name="T1" fmla="*/ 0 h 681"/>
                <a:gd name="T2" fmla="*/ 0 w 1072"/>
                <a:gd name="T3" fmla="*/ 0 h 681"/>
                <a:gd name="T4" fmla="*/ 40 w 1072"/>
                <a:gd name="T5" fmla="*/ 46 h 681"/>
                <a:gd name="T6" fmla="*/ 79 w 1072"/>
                <a:gd name="T7" fmla="*/ 65 h 681"/>
                <a:gd name="T8" fmla="*/ 116 w 1072"/>
                <a:gd name="T9" fmla="*/ 72 h 681"/>
                <a:gd name="T10" fmla="*/ 116 w 1072"/>
                <a:gd name="T11" fmla="*/ 74 h 681"/>
                <a:gd name="T12" fmla="*/ 79 w 1072"/>
                <a:gd name="T13" fmla="*/ 67 h 681"/>
                <a:gd name="T14" fmla="*/ 40 w 1072"/>
                <a:gd name="T15" fmla="*/ 51 h 681"/>
                <a:gd name="T16" fmla="*/ 0 w 1072"/>
                <a:gd name="T17" fmla="*/ 1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1" name="Freeform 1144"/>
            <p:cNvSpPr>
              <a:spLocks/>
            </p:cNvSpPr>
            <p:nvPr userDrawn="1"/>
          </p:nvSpPr>
          <p:spPr bwMode="gray">
            <a:xfrm>
              <a:off x="3223" y="458"/>
              <a:ext cx="352" cy="200"/>
            </a:xfrm>
            <a:custGeom>
              <a:avLst/>
              <a:gdLst>
                <a:gd name="T0" fmla="*/ 0 w 1072"/>
                <a:gd name="T1" fmla="*/ 0 h 606"/>
                <a:gd name="T2" fmla="*/ 0 w 1072"/>
                <a:gd name="T3" fmla="*/ 0 h 606"/>
                <a:gd name="T4" fmla="*/ 40 w 1072"/>
                <a:gd name="T5" fmla="*/ 42 h 606"/>
                <a:gd name="T6" fmla="*/ 79 w 1072"/>
                <a:gd name="T7" fmla="*/ 58 h 606"/>
                <a:gd name="T8" fmla="*/ 116 w 1072"/>
                <a:gd name="T9" fmla="*/ 64 h 606"/>
                <a:gd name="T10" fmla="*/ 116 w 1072"/>
                <a:gd name="T11" fmla="*/ 66 h 606"/>
                <a:gd name="T12" fmla="*/ 79 w 1072"/>
                <a:gd name="T13" fmla="*/ 60 h 606"/>
                <a:gd name="T14" fmla="*/ 40 w 1072"/>
                <a:gd name="T15" fmla="*/ 47 h 606"/>
                <a:gd name="T16" fmla="*/ 0 w 1072"/>
                <a:gd name="T17" fmla="*/ 1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2" name="Freeform 1145"/>
            <p:cNvSpPr>
              <a:spLocks/>
            </p:cNvSpPr>
            <p:nvPr userDrawn="1"/>
          </p:nvSpPr>
          <p:spPr bwMode="gray">
            <a:xfrm>
              <a:off x="3223" y="502"/>
              <a:ext cx="352" cy="181"/>
            </a:xfrm>
            <a:custGeom>
              <a:avLst/>
              <a:gdLst>
                <a:gd name="T0" fmla="*/ 0 w 1072"/>
                <a:gd name="T1" fmla="*/ 0 h 547"/>
                <a:gd name="T2" fmla="*/ 0 w 1072"/>
                <a:gd name="T3" fmla="*/ 0 h 547"/>
                <a:gd name="T4" fmla="*/ 40 w 1072"/>
                <a:gd name="T5" fmla="*/ 37 h 547"/>
                <a:gd name="T6" fmla="*/ 79 w 1072"/>
                <a:gd name="T7" fmla="*/ 52 h 547"/>
                <a:gd name="T8" fmla="*/ 116 w 1072"/>
                <a:gd name="T9" fmla="*/ 58 h 547"/>
                <a:gd name="T10" fmla="*/ 116 w 1072"/>
                <a:gd name="T11" fmla="*/ 60 h 547"/>
                <a:gd name="T12" fmla="*/ 79 w 1072"/>
                <a:gd name="T13" fmla="*/ 54 h 547"/>
                <a:gd name="T14" fmla="*/ 40 w 1072"/>
                <a:gd name="T15" fmla="*/ 42 h 547"/>
                <a:gd name="T16" fmla="*/ 0 w 1072"/>
                <a:gd name="T17" fmla="*/ 9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3" name="Freeform 1146"/>
            <p:cNvSpPr>
              <a:spLocks/>
            </p:cNvSpPr>
            <p:nvPr userDrawn="1"/>
          </p:nvSpPr>
          <p:spPr bwMode="gray">
            <a:xfrm>
              <a:off x="3223" y="549"/>
              <a:ext cx="352" cy="158"/>
            </a:xfrm>
            <a:custGeom>
              <a:avLst/>
              <a:gdLst>
                <a:gd name="T0" fmla="*/ 0 w 1071"/>
                <a:gd name="T1" fmla="*/ 0 h 477"/>
                <a:gd name="T2" fmla="*/ 0 w 1071"/>
                <a:gd name="T3" fmla="*/ 0 h 477"/>
                <a:gd name="T4" fmla="*/ 40 w 1071"/>
                <a:gd name="T5" fmla="*/ 31 h 477"/>
                <a:gd name="T6" fmla="*/ 79 w 1071"/>
                <a:gd name="T7" fmla="*/ 45 h 477"/>
                <a:gd name="T8" fmla="*/ 116 w 1071"/>
                <a:gd name="T9" fmla="*/ 50 h 477"/>
                <a:gd name="T10" fmla="*/ 116 w 1071"/>
                <a:gd name="T11" fmla="*/ 52 h 477"/>
                <a:gd name="T12" fmla="*/ 79 w 1071"/>
                <a:gd name="T13" fmla="*/ 47 h 477"/>
                <a:gd name="T14" fmla="*/ 40 w 1071"/>
                <a:gd name="T15" fmla="*/ 36 h 477"/>
                <a:gd name="T16" fmla="*/ 0 w 1071"/>
                <a:gd name="T17" fmla="*/ 8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4" name="Freeform 1147"/>
            <p:cNvSpPr>
              <a:spLocks/>
            </p:cNvSpPr>
            <p:nvPr userDrawn="1"/>
          </p:nvSpPr>
          <p:spPr bwMode="gray">
            <a:xfrm>
              <a:off x="3223" y="595"/>
              <a:ext cx="352" cy="136"/>
            </a:xfrm>
            <a:custGeom>
              <a:avLst/>
              <a:gdLst>
                <a:gd name="T0" fmla="*/ 0 w 1071"/>
                <a:gd name="T1" fmla="*/ 0 h 412"/>
                <a:gd name="T2" fmla="*/ 0 w 1071"/>
                <a:gd name="T3" fmla="*/ 0 h 412"/>
                <a:gd name="T4" fmla="*/ 40 w 1071"/>
                <a:gd name="T5" fmla="*/ 26 h 412"/>
                <a:gd name="T6" fmla="*/ 79 w 1071"/>
                <a:gd name="T7" fmla="*/ 38 h 412"/>
                <a:gd name="T8" fmla="*/ 116 w 1071"/>
                <a:gd name="T9" fmla="*/ 43 h 412"/>
                <a:gd name="T10" fmla="*/ 116 w 1071"/>
                <a:gd name="T11" fmla="*/ 45 h 412"/>
                <a:gd name="T12" fmla="*/ 79 w 1071"/>
                <a:gd name="T13" fmla="*/ 41 h 412"/>
                <a:gd name="T14" fmla="*/ 40 w 1071"/>
                <a:gd name="T15" fmla="*/ 30 h 412"/>
                <a:gd name="T16" fmla="*/ 0 w 1071"/>
                <a:gd name="T17" fmla="*/ 8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5" name="Freeform 1148"/>
            <p:cNvSpPr>
              <a:spLocks/>
            </p:cNvSpPr>
            <p:nvPr userDrawn="1"/>
          </p:nvSpPr>
          <p:spPr bwMode="gray">
            <a:xfrm>
              <a:off x="3223" y="640"/>
              <a:ext cx="352" cy="113"/>
            </a:xfrm>
            <a:custGeom>
              <a:avLst/>
              <a:gdLst>
                <a:gd name="T0" fmla="*/ 0 w 1072"/>
                <a:gd name="T1" fmla="*/ 0 h 344"/>
                <a:gd name="T2" fmla="*/ 0 w 1072"/>
                <a:gd name="T3" fmla="*/ 0 h 344"/>
                <a:gd name="T4" fmla="*/ 40 w 1072"/>
                <a:gd name="T5" fmla="*/ 21 h 344"/>
                <a:gd name="T6" fmla="*/ 79 w 1072"/>
                <a:gd name="T7" fmla="*/ 31 h 344"/>
                <a:gd name="T8" fmla="*/ 116 w 1072"/>
                <a:gd name="T9" fmla="*/ 35 h 344"/>
                <a:gd name="T10" fmla="*/ 116 w 1072"/>
                <a:gd name="T11" fmla="*/ 37 h 344"/>
                <a:gd name="T12" fmla="*/ 79 w 1072"/>
                <a:gd name="T13" fmla="*/ 34 h 344"/>
                <a:gd name="T14" fmla="*/ 40 w 1072"/>
                <a:gd name="T15" fmla="*/ 25 h 344"/>
                <a:gd name="T16" fmla="*/ 0 w 1072"/>
                <a:gd name="T17" fmla="*/ 7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6" name="Freeform 1149"/>
            <p:cNvSpPr>
              <a:spLocks/>
            </p:cNvSpPr>
            <p:nvPr userDrawn="1"/>
          </p:nvSpPr>
          <p:spPr bwMode="gray">
            <a:xfrm>
              <a:off x="3223" y="686"/>
              <a:ext cx="352" cy="91"/>
            </a:xfrm>
            <a:custGeom>
              <a:avLst/>
              <a:gdLst>
                <a:gd name="T0" fmla="*/ 0 w 1071"/>
                <a:gd name="T1" fmla="*/ 0 h 278"/>
                <a:gd name="T2" fmla="*/ 0 w 1071"/>
                <a:gd name="T3" fmla="*/ 0 h 278"/>
                <a:gd name="T4" fmla="*/ 40 w 1071"/>
                <a:gd name="T5" fmla="*/ 16 h 278"/>
                <a:gd name="T6" fmla="*/ 79 w 1071"/>
                <a:gd name="T7" fmla="*/ 24 h 278"/>
                <a:gd name="T8" fmla="*/ 116 w 1071"/>
                <a:gd name="T9" fmla="*/ 28 h 278"/>
                <a:gd name="T10" fmla="*/ 116 w 1071"/>
                <a:gd name="T11" fmla="*/ 30 h 278"/>
                <a:gd name="T12" fmla="*/ 79 w 1071"/>
                <a:gd name="T13" fmla="*/ 27 h 278"/>
                <a:gd name="T14" fmla="*/ 40 w 1071"/>
                <a:gd name="T15" fmla="*/ 20 h 278"/>
                <a:gd name="T16" fmla="*/ 0 w 1071"/>
                <a:gd name="T17" fmla="*/ 7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7" name="Freeform 1150"/>
            <p:cNvSpPr>
              <a:spLocks/>
            </p:cNvSpPr>
            <p:nvPr userDrawn="1"/>
          </p:nvSpPr>
          <p:spPr bwMode="gray">
            <a:xfrm>
              <a:off x="3223" y="732"/>
              <a:ext cx="352" cy="69"/>
            </a:xfrm>
            <a:custGeom>
              <a:avLst/>
              <a:gdLst>
                <a:gd name="T0" fmla="*/ 0 w 1071"/>
                <a:gd name="T1" fmla="*/ 0 h 208"/>
                <a:gd name="T2" fmla="*/ 0 w 1071"/>
                <a:gd name="T3" fmla="*/ 0 h 208"/>
                <a:gd name="T4" fmla="*/ 40 w 1071"/>
                <a:gd name="T5" fmla="*/ 12 h 208"/>
                <a:gd name="T6" fmla="*/ 79 w 1071"/>
                <a:gd name="T7" fmla="*/ 18 h 208"/>
                <a:gd name="T8" fmla="*/ 116 w 1071"/>
                <a:gd name="T9" fmla="*/ 21 h 208"/>
                <a:gd name="T10" fmla="*/ 116 w 1071"/>
                <a:gd name="T11" fmla="*/ 23 h 208"/>
                <a:gd name="T12" fmla="*/ 79 w 1071"/>
                <a:gd name="T13" fmla="*/ 20 h 208"/>
                <a:gd name="T14" fmla="*/ 40 w 1071"/>
                <a:gd name="T15" fmla="*/ 16 h 208"/>
                <a:gd name="T16" fmla="*/ 0 w 1071"/>
                <a:gd name="T17" fmla="*/ 7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8" name="Freeform 1151"/>
            <p:cNvSpPr>
              <a:spLocks/>
            </p:cNvSpPr>
            <p:nvPr userDrawn="1"/>
          </p:nvSpPr>
          <p:spPr bwMode="gray">
            <a:xfrm>
              <a:off x="3223" y="778"/>
              <a:ext cx="352" cy="47"/>
            </a:xfrm>
            <a:custGeom>
              <a:avLst/>
              <a:gdLst>
                <a:gd name="T0" fmla="*/ 0 w 1072"/>
                <a:gd name="T1" fmla="*/ 0 h 140"/>
                <a:gd name="T2" fmla="*/ 0 w 1072"/>
                <a:gd name="T3" fmla="*/ 0 h 140"/>
                <a:gd name="T4" fmla="*/ 40 w 1072"/>
                <a:gd name="T5" fmla="*/ 7 h 140"/>
                <a:gd name="T6" fmla="*/ 79 w 1072"/>
                <a:gd name="T7" fmla="*/ 11 h 140"/>
                <a:gd name="T8" fmla="*/ 116 w 1072"/>
                <a:gd name="T9" fmla="*/ 14 h 140"/>
                <a:gd name="T10" fmla="*/ 116 w 1072"/>
                <a:gd name="T11" fmla="*/ 16 h 140"/>
                <a:gd name="T12" fmla="*/ 79 w 1072"/>
                <a:gd name="T13" fmla="*/ 14 h 140"/>
                <a:gd name="T14" fmla="*/ 40 w 1072"/>
                <a:gd name="T15" fmla="*/ 11 h 140"/>
                <a:gd name="T16" fmla="*/ 0 w 1072"/>
                <a:gd name="T17" fmla="*/ 6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49" name="Freeform 1152"/>
            <p:cNvSpPr>
              <a:spLocks/>
            </p:cNvSpPr>
            <p:nvPr userDrawn="1"/>
          </p:nvSpPr>
          <p:spPr bwMode="gray">
            <a:xfrm>
              <a:off x="3223" y="826"/>
              <a:ext cx="352" cy="18"/>
            </a:xfrm>
            <a:custGeom>
              <a:avLst/>
              <a:gdLst>
                <a:gd name="T0" fmla="*/ 0 w 1072"/>
                <a:gd name="T1" fmla="*/ 0 h 55"/>
                <a:gd name="T2" fmla="*/ 0 w 1072"/>
                <a:gd name="T3" fmla="*/ 0 h 55"/>
                <a:gd name="T4" fmla="*/ 40 w 1072"/>
                <a:gd name="T5" fmla="*/ 1 h 55"/>
                <a:gd name="T6" fmla="*/ 116 w 1072"/>
                <a:gd name="T7" fmla="*/ 4 h 55"/>
                <a:gd name="T8" fmla="*/ 116 w 1072"/>
                <a:gd name="T9" fmla="*/ 6 h 55"/>
                <a:gd name="T10" fmla="*/ 0 w 1072"/>
                <a:gd name="T11" fmla="*/ 6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0" name="Freeform 1153"/>
            <p:cNvSpPr>
              <a:spLocks/>
            </p:cNvSpPr>
            <p:nvPr userDrawn="1"/>
          </p:nvSpPr>
          <p:spPr bwMode="gray">
            <a:xfrm>
              <a:off x="2681" y="875"/>
              <a:ext cx="32" cy="53"/>
            </a:xfrm>
            <a:custGeom>
              <a:avLst/>
              <a:gdLst>
                <a:gd name="T0" fmla="*/ 0 w 98"/>
                <a:gd name="T1" fmla="*/ 1 h 160"/>
                <a:gd name="T2" fmla="*/ 0 w 98"/>
                <a:gd name="T3" fmla="*/ 1 h 160"/>
                <a:gd name="T4" fmla="*/ 0 w 98"/>
                <a:gd name="T5" fmla="*/ 0 h 160"/>
                <a:gd name="T6" fmla="*/ 10 w 98"/>
                <a:gd name="T7" fmla="*/ 0 h 160"/>
                <a:gd name="T8" fmla="*/ 10 w 98"/>
                <a:gd name="T9" fmla="*/ 1 h 160"/>
                <a:gd name="T10" fmla="*/ 10 w 98"/>
                <a:gd name="T11" fmla="*/ 2 h 160"/>
                <a:gd name="T12" fmla="*/ 10 w 98"/>
                <a:gd name="T13" fmla="*/ 3 h 160"/>
                <a:gd name="T14" fmla="*/ 3 w 98"/>
                <a:gd name="T15" fmla="*/ 3 h 160"/>
                <a:gd name="T16" fmla="*/ 3 w 98"/>
                <a:gd name="T17" fmla="*/ 7 h 160"/>
                <a:gd name="T18" fmla="*/ 9 w 98"/>
                <a:gd name="T19" fmla="*/ 7 h 160"/>
                <a:gd name="T20" fmla="*/ 9 w 98"/>
                <a:gd name="T21" fmla="*/ 8 h 160"/>
                <a:gd name="T22" fmla="*/ 9 w 98"/>
                <a:gd name="T23" fmla="*/ 9 h 160"/>
                <a:gd name="T24" fmla="*/ 9 w 98"/>
                <a:gd name="T25" fmla="*/ 10 h 160"/>
                <a:gd name="T26" fmla="*/ 3 w 98"/>
                <a:gd name="T27" fmla="*/ 10 h 160"/>
                <a:gd name="T28" fmla="*/ 3 w 98"/>
                <a:gd name="T29" fmla="*/ 15 h 160"/>
                <a:gd name="T30" fmla="*/ 10 w 98"/>
                <a:gd name="T31" fmla="*/ 15 h 160"/>
                <a:gd name="T32" fmla="*/ 10 w 98"/>
                <a:gd name="T33" fmla="*/ 16 h 160"/>
                <a:gd name="T34" fmla="*/ 10 w 98"/>
                <a:gd name="T35" fmla="*/ 17 h 160"/>
                <a:gd name="T36" fmla="*/ 10 w 98"/>
                <a:gd name="T37" fmla="*/ 18 h 160"/>
                <a:gd name="T38" fmla="*/ 0 w 98"/>
                <a:gd name="T39" fmla="*/ 18 h 160"/>
                <a:gd name="T40" fmla="*/ 0 w 98"/>
                <a:gd name="T41" fmla="*/ 17 h 160"/>
                <a:gd name="T42" fmla="*/ 0 w 98"/>
                <a:gd name="T43" fmla="*/ 1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1" name="Freeform 1154"/>
            <p:cNvSpPr>
              <a:spLocks/>
            </p:cNvSpPr>
            <p:nvPr userDrawn="1"/>
          </p:nvSpPr>
          <p:spPr bwMode="gray">
            <a:xfrm>
              <a:off x="2717" y="889"/>
              <a:ext cx="34" cy="40"/>
            </a:xfrm>
            <a:custGeom>
              <a:avLst/>
              <a:gdLst>
                <a:gd name="T0" fmla="*/ 11 w 102"/>
                <a:gd name="T1" fmla="*/ 13 h 120"/>
                <a:gd name="T2" fmla="*/ 11 w 102"/>
                <a:gd name="T3" fmla="*/ 13 h 120"/>
                <a:gd name="T4" fmla="*/ 9 w 102"/>
                <a:gd name="T5" fmla="*/ 13 h 120"/>
                <a:gd name="T6" fmla="*/ 8 w 102"/>
                <a:gd name="T7" fmla="*/ 13 h 120"/>
                <a:gd name="T8" fmla="*/ 8 w 102"/>
                <a:gd name="T9" fmla="*/ 12 h 120"/>
                <a:gd name="T10" fmla="*/ 8 w 102"/>
                <a:gd name="T11" fmla="*/ 12 h 120"/>
                <a:gd name="T12" fmla="*/ 4 w 102"/>
                <a:gd name="T13" fmla="*/ 13 h 120"/>
                <a:gd name="T14" fmla="*/ 0 w 102"/>
                <a:gd name="T15" fmla="*/ 8 h 120"/>
                <a:gd name="T16" fmla="*/ 0 w 102"/>
                <a:gd name="T17" fmla="*/ 1 h 120"/>
                <a:gd name="T18" fmla="*/ 0 w 102"/>
                <a:gd name="T19" fmla="*/ 0 h 120"/>
                <a:gd name="T20" fmla="*/ 2 w 102"/>
                <a:gd name="T21" fmla="*/ 0 h 120"/>
                <a:gd name="T22" fmla="*/ 3 w 102"/>
                <a:gd name="T23" fmla="*/ 1 h 120"/>
                <a:gd name="T24" fmla="*/ 3 w 102"/>
                <a:gd name="T25" fmla="*/ 8 h 120"/>
                <a:gd name="T26" fmla="*/ 5 w 102"/>
                <a:gd name="T27" fmla="*/ 11 h 120"/>
                <a:gd name="T28" fmla="*/ 8 w 102"/>
                <a:gd name="T29" fmla="*/ 9 h 120"/>
                <a:gd name="T30" fmla="*/ 8 w 102"/>
                <a:gd name="T31" fmla="*/ 1 h 120"/>
                <a:gd name="T32" fmla="*/ 9 w 102"/>
                <a:gd name="T33" fmla="*/ 0 h 120"/>
                <a:gd name="T34" fmla="*/ 11 w 102"/>
                <a:gd name="T35" fmla="*/ 0 h 120"/>
                <a:gd name="T36" fmla="*/ 11 w 102"/>
                <a:gd name="T37" fmla="*/ 1 h 120"/>
                <a:gd name="T38" fmla="*/ 11 w 102"/>
                <a:gd name="T39" fmla="*/ 13 h 120"/>
                <a:gd name="T40" fmla="*/ 11 w 102"/>
                <a:gd name="T41" fmla="*/ 1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2" name="Freeform 1155"/>
            <p:cNvSpPr>
              <a:spLocks/>
            </p:cNvSpPr>
            <p:nvPr userDrawn="1"/>
          </p:nvSpPr>
          <p:spPr bwMode="gray">
            <a:xfrm>
              <a:off x="2758" y="889"/>
              <a:ext cx="23" cy="39"/>
            </a:xfrm>
            <a:custGeom>
              <a:avLst/>
              <a:gdLst>
                <a:gd name="T0" fmla="*/ 3 w 70"/>
                <a:gd name="T1" fmla="*/ 12 h 120"/>
                <a:gd name="T2" fmla="*/ 3 w 70"/>
                <a:gd name="T3" fmla="*/ 12 h 120"/>
                <a:gd name="T4" fmla="*/ 2 w 70"/>
                <a:gd name="T5" fmla="*/ 13 h 120"/>
                <a:gd name="T6" fmla="*/ 0 w 70"/>
                <a:gd name="T7" fmla="*/ 13 h 120"/>
                <a:gd name="T8" fmla="*/ 0 w 70"/>
                <a:gd name="T9" fmla="*/ 12 h 120"/>
                <a:gd name="T10" fmla="*/ 0 w 70"/>
                <a:gd name="T11" fmla="*/ 1 h 120"/>
                <a:gd name="T12" fmla="*/ 0 w 70"/>
                <a:gd name="T13" fmla="*/ 0 h 120"/>
                <a:gd name="T14" fmla="*/ 2 w 70"/>
                <a:gd name="T15" fmla="*/ 0 h 120"/>
                <a:gd name="T16" fmla="*/ 3 w 70"/>
                <a:gd name="T17" fmla="*/ 1 h 120"/>
                <a:gd name="T18" fmla="*/ 3 w 70"/>
                <a:gd name="T19" fmla="*/ 2 h 120"/>
                <a:gd name="T20" fmla="*/ 3 w 70"/>
                <a:gd name="T21" fmla="*/ 2 h 120"/>
                <a:gd name="T22" fmla="*/ 7 w 70"/>
                <a:gd name="T23" fmla="*/ 0 h 120"/>
                <a:gd name="T24" fmla="*/ 7 w 70"/>
                <a:gd name="T25" fmla="*/ 1 h 120"/>
                <a:gd name="T26" fmla="*/ 8 w 70"/>
                <a:gd name="T27" fmla="*/ 2 h 120"/>
                <a:gd name="T28" fmla="*/ 7 w 70"/>
                <a:gd name="T29" fmla="*/ 3 h 120"/>
                <a:gd name="T30" fmla="*/ 3 w 70"/>
                <a:gd name="T31" fmla="*/ 4 h 120"/>
                <a:gd name="T32" fmla="*/ 3 w 70"/>
                <a:gd name="T33" fmla="*/ 12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3" name="Freeform 1156"/>
            <p:cNvSpPr>
              <a:spLocks noEditPoints="1"/>
            </p:cNvSpPr>
            <p:nvPr userDrawn="1"/>
          </p:nvSpPr>
          <p:spPr bwMode="gray">
            <a:xfrm>
              <a:off x="2783" y="888"/>
              <a:ext cx="34" cy="41"/>
            </a:xfrm>
            <a:custGeom>
              <a:avLst/>
              <a:gdLst>
                <a:gd name="T0" fmla="*/ 6 w 104"/>
                <a:gd name="T1" fmla="*/ 3 h 122"/>
                <a:gd name="T2" fmla="*/ 6 w 104"/>
                <a:gd name="T3" fmla="*/ 3 h 122"/>
                <a:gd name="T4" fmla="*/ 3 w 104"/>
                <a:gd name="T5" fmla="*/ 7 h 122"/>
                <a:gd name="T6" fmla="*/ 6 w 104"/>
                <a:gd name="T7" fmla="*/ 11 h 122"/>
                <a:gd name="T8" fmla="*/ 8 w 104"/>
                <a:gd name="T9" fmla="*/ 7 h 122"/>
                <a:gd name="T10" fmla="*/ 6 w 104"/>
                <a:gd name="T11" fmla="*/ 3 h 122"/>
                <a:gd name="T12" fmla="*/ 6 w 104"/>
                <a:gd name="T13" fmla="*/ 3 h 122"/>
                <a:gd name="T14" fmla="*/ 6 w 104"/>
                <a:gd name="T15" fmla="*/ 14 h 122"/>
                <a:gd name="T16" fmla="*/ 6 w 104"/>
                <a:gd name="T17" fmla="*/ 14 h 122"/>
                <a:gd name="T18" fmla="*/ 0 w 104"/>
                <a:gd name="T19" fmla="*/ 7 h 122"/>
                <a:gd name="T20" fmla="*/ 6 w 104"/>
                <a:gd name="T21" fmla="*/ 0 h 122"/>
                <a:gd name="T22" fmla="*/ 11 w 104"/>
                <a:gd name="T23" fmla="*/ 7 h 122"/>
                <a:gd name="T24" fmla="*/ 6 w 104"/>
                <a:gd name="T25" fmla="*/ 14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4" name="Freeform 1157"/>
            <p:cNvSpPr>
              <a:spLocks noEditPoints="1"/>
            </p:cNvSpPr>
            <p:nvPr userDrawn="1"/>
          </p:nvSpPr>
          <p:spPr bwMode="gray">
            <a:xfrm>
              <a:off x="2821" y="889"/>
              <a:ext cx="35" cy="54"/>
            </a:xfrm>
            <a:custGeom>
              <a:avLst/>
              <a:gdLst>
                <a:gd name="T0" fmla="*/ 7 w 105"/>
                <a:gd name="T1" fmla="*/ 3 h 164"/>
                <a:gd name="T2" fmla="*/ 7 w 105"/>
                <a:gd name="T3" fmla="*/ 3 h 164"/>
                <a:gd name="T4" fmla="*/ 3 w 105"/>
                <a:gd name="T5" fmla="*/ 4 h 164"/>
                <a:gd name="T6" fmla="*/ 3 w 105"/>
                <a:gd name="T7" fmla="*/ 10 h 164"/>
                <a:gd name="T8" fmla="*/ 6 w 105"/>
                <a:gd name="T9" fmla="*/ 11 h 164"/>
                <a:gd name="T10" fmla="*/ 9 w 105"/>
                <a:gd name="T11" fmla="*/ 7 h 164"/>
                <a:gd name="T12" fmla="*/ 7 w 105"/>
                <a:gd name="T13" fmla="*/ 3 h 164"/>
                <a:gd name="T14" fmla="*/ 7 w 105"/>
                <a:gd name="T15" fmla="*/ 3 h 164"/>
                <a:gd name="T16" fmla="*/ 6 w 105"/>
                <a:gd name="T17" fmla="*/ 13 h 164"/>
                <a:gd name="T18" fmla="*/ 6 w 105"/>
                <a:gd name="T19" fmla="*/ 13 h 164"/>
                <a:gd name="T20" fmla="*/ 3 w 105"/>
                <a:gd name="T21" fmla="*/ 13 h 164"/>
                <a:gd name="T22" fmla="*/ 3 w 105"/>
                <a:gd name="T23" fmla="*/ 13 h 164"/>
                <a:gd name="T24" fmla="*/ 3 w 105"/>
                <a:gd name="T25" fmla="*/ 17 h 164"/>
                <a:gd name="T26" fmla="*/ 2 w 105"/>
                <a:gd name="T27" fmla="*/ 18 h 164"/>
                <a:gd name="T28" fmla="*/ 1 w 105"/>
                <a:gd name="T29" fmla="*/ 18 h 164"/>
                <a:gd name="T30" fmla="*/ 0 w 105"/>
                <a:gd name="T31" fmla="*/ 17 h 164"/>
                <a:gd name="T32" fmla="*/ 0 w 105"/>
                <a:gd name="T33" fmla="*/ 1 h 164"/>
                <a:gd name="T34" fmla="*/ 1 w 105"/>
                <a:gd name="T35" fmla="*/ 0 h 164"/>
                <a:gd name="T36" fmla="*/ 2 w 105"/>
                <a:gd name="T37" fmla="*/ 0 h 164"/>
                <a:gd name="T38" fmla="*/ 3 w 105"/>
                <a:gd name="T39" fmla="*/ 1 h 164"/>
                <a:gd name="T40" fmla="*/ 3 w 105"/>
                <a:gd name="T41" fmla="*/ 2 h 164"/>
                <a:gd name="T42" fmla="*/ 3 w 105"/>
                <a:gd name="T43" fmla="*/ 2 h 164"/>
                <a:gd name="T44" fmla="*/ 7 w 105"/>
                <a:gd name="T45" fmla="*/ 0 h 164"/>
                <a:gd name="T46" fmla="*/ 12 w 105"/>
                <a:gd name="T47" fmla="*/ 7 h 164"/>
                <a:gd name="T48" fmla="*/ 6 w 105"/>
                <a:gd name="T49" fmla="*/ 13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5" name="Freeform 1158"/>
            <p:cNvSpPr>
              <a:spLocks noEditPoints="1"/>
            </p:cNvSpPr>
            <p:nvPr userDrawn="1"/>
          </p:nvSpPr>
          <p:spPr bwMode="gray">
            <a:xfrm>
              <a:off x="2860" y="888"/>
              <a:ext cx="34" cy="41"/>
            </a:xfrm>
            <a:custGeom>
              <a:avLst/>
              <a:gdLst>
                <a:gd name="T0" fmla="*/ 3 w 102"/>
                <a:gd name="T1" fmla="*/ 6 h 123"/>
                <a:gd name="T2" fmla="*/ 3 w 102"/>
                <a:gd name="T3" fmla="*/ 6 h 123"/>
                <a:gd name="T4" fmla="*/ 8 w 102"/>
                <a:gd name="T5" fmla="*/ 6 h 123"/>
                <a:gd name="T6" fmla="*/ 6 w 102"/>
                <a:gd name="T7" fmla="*/ 2 h 123"/>
                <a:gd name="T8" fmla="*/ 3 w 102"/>
                <a:gd name="T9" fmla="*/ 6 h 123"/>
                <a:gd name="T10" fmla="*/ 3 w 102"/>
                <a:gd name="T11" fmla="*/ 6 h 123"/>
                <a:gd name="T12" fmla="*/ 3 w 102"/>
                <a:gd name="T13" fmla="*/ 8 h 123"/>
                <a:gd name="T14" fmla="*/ 3 w 102"/>
                <a:gd name="T15" fmla="*/ 8 h 123"/>
                <a:gd name="T16" fmla="*/ 6 w 102"/>
                <a:gd name="T17" fmla="*/ 11 h 123"/>
                <a:gd name="T18" fmla="*/ 10 w 102"/>
                <a:gd name="T19" fmla="*/ 11 h 123"/>
                <a:gd name="T20" fmla="*/ 10 w 102"/>
                <a:gd name="T21" fmla="*/ 11 h 123"/>
                <a:gd name="T22" fmla="*/ 11 w 102"/>
                <a:gd name="T23" fmla="*/ 12 h 123"/>
                <a:gd name="T24" fmla="*/ 10 w 102"/>
                <a:gd name="T25" fmla="*/ 13 h 123"/>
                <a:gd name="T26" fmla="*/ 6 w 102"/>
                <a:gd name="T27" fmla="*/ 14 h 123"/>
                <a:gd name="T28" fmla="*/ 0 w 102"/>
                <a:gd name="T29" fmla="*/ 7 h 123"/>
                <a:gd name="T30" fmla="*/ 6 w 102"/>
                <a:gd name="T31" fmla="*/ 0 h 123"/>
                <a:gd name="T32" fmla="*/ 11 w 102"/>
                <a:gd name="T33" fmla="*/ 6 h 123"/>
                <a:gd name="T34" fmla="*/ 10 w 102"/>
                <a:gd name="T35" fmla="*/ 8 h 123"/>
                <a:gd name="T36" fmla="*/ 3 w 102"/>
                <a:gd name="T37" fmla="*/ 8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6" name="Freeform 1159"/>
            <p:cNvSpPr>
              <a:spLocks noEditPoints="1"/>
            </p:cNvSpPr>
            <p:nvPr userDrawn="1"/>
          </p:nvSpPr>
          <p:spPr bwMode="gray">
            <a:xfrm>
              <a:off x="2897" y="888"/>
              <a:ext cx="38" cy="41"/>
            </a:xfrm>
            <a:custGeom>
              <a:avLst/>
              <a:gdLst>
                <a:gd name="T0" fmla="*/ 8 w 116"/>
                <a:gd name="T1" fmla="*/ 8 h 122"/>
                <a:gd name="T2" fmla="*/ 8 w 116"/>
                <a:gd name="T3" fmla="*/ 8 h 122"/>
                <a:gd name="T4" fmla="*/ 5 w 116"/>
                <a:gd name="T5" fmla="*/ 8 h 122"/>
                <a:gd name="T6" fmla="*/ 3 w 116"/>
                <a:gd name="T7" fmla="*/ 10 h 122"/>
                <a:gd name="T8" fmla="*/ 5 w 116"/>
                <a:gd name="T9" fmla="*/ 11 h 122"/>
                <a:gd name="T10" fmla="*/ 8 w 116"/>
                <a:gd name="T11" fmla="*/ 10 h 122"/>
                <a:gd name="T12" fmla="*/ 8 w 116"/>
                <a:gd name="T13" fmla="*/ 8 h 122"/>
                <a:gd name="T14" fmla="*/ 8 w 116"/>
                <a:gd name="T15" fmla="*/ 8 h 122"/>
                <a:gd name="T16" fmla="*/ 9 w 116"/>
                <a:gd name="T17" fmla="*/ 12 h 122"/>
                <a:gd name="T18" fmla="*/ 9 w 116"/>
                <a:gd name="T19" fmla="*/ 12 h 122"/>
                <a:gd name="T20" fmla="*/ 4 w 116"/>
                <a:gd name="T21" fmla="*/ 14 h 122"/>
                <a:gd name="T22" fmla="*/ 0 w 116"/>
                <a:gd name="T23" fmla="*/ 10 h 122"/>
                <a:gd name="T24" fmla="*/ 5 w 116"/>
                <a:gd name="T25" fmla="*/ 5 h 122"/>
                <a:gd name="T26" fmla="*/ 8 w 116"/>
                <a:gd name="T27" fmla="*/ 5 h 122"/>
                <a:gd name="T28" fmla="*/ 8 w 116"/>
                <a:gd name="T29" fmla="*/ 5 h 122"/>
                <a:gd name="T30" fmla="*/ 6 w 116"/>
                <a:gd name="T31" fmla="*/ 3 h 122"/>
                <a:gd name="T32" fmla="*/ 2 w 116"/>
                <a:gd name="T33" fmla="*/ 3 h 122"/>
                <a:gd name="T34" fmla="*/ 1 w 116"/>
                <a:gd name="T35" fmla="*/ 2 h 122"/>
                <a:gd name="T36" fmla="*/ 1 w 116"/>
                <a:gd name="T37" fmla="*/ 1 h 122"/>
                <a:gd name="T38" fmla="*/ 2 w 116"/>
                <a:gd name="T39" fmla="*/ 1 h 122"/>
                <a:gd name="T40" fmla="*/ 6 w 116"/>
                <a:gd name="T41" fmla="*/ 0 h 122"/>
                <a:gd name="T42" fmla="*/ 11 w 116"/>
                <a:gd name="T43" fmla="*/ 5 h 122"/>
                <a:gd name="T44" fmla="*/ 11 w 116"/>
                <a:gd name="T45" fmla="*/ 10 h 122"/>
                <a:gd name="T46" fmla="*/ 12 w 116"/>
                <a:gd name="T47" fmla="*/ 11 h 122"/>
                <a:gd name="T48" fmla="*/ 12 w 116"/>
                <a:gd name="T49" fmla="*/ 12 h 122"/>
                <a:gd name="T50" fmla="*/ 12 w 116"/>
                <a:gd name="T51" fmla="*/ 13 h 122"/>
                <a:gd name="T52" fmla="*/ 12 w 116"/>
                <a:gd name="T53" fmla="*/ 14 h 122"/>
                <a:gd name="T54" fmla="*/ 10 w 116"/>
                <a:gd name="T55" fmla="*/ 14 h 122"/>
                <a:gd name="T56" fmla="*/ 9 w 116"/>
                <a:gd name="T57" fmla="*/ 12 h 122"/>
                <a:gd name="T58" fmla="*/ 9 w 116"/>
                <a:gd name="T59" fmla="*/ 12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7" name="Freeform 1160"/>
            <p:cNvSpPr>
              <a:spLocks/>
            </p:cNvSpPr>
            <p:nvPr userDrawn="1"/>
          </p:nvSpPr>
          <p:spPr bwMode="gray">
            <a:xfrm>
              <a:off x="2937" y="889"/>
              <a:ext cx="34" cy="39"/>
            </a:xfrm>
            <a:custGeom>
              <a:avLst/>
              <a:gdLst>
                <a:gd name="T0" fmla="*/ 11 w 103"/>
                <a:gd name="T1" fmla="*/ 13 h 120"/>
                <a:gd name="T2" fmla="*/ 11 w 103"/>
                <a:gd name="T3" fmla="*/ 13 h 120"/>
                <a:gd name="T4" fmla="*/ 9 w 103"/>
                <a:gd name="T5" fmla="*/ 13 h 120"/>
                <a:gd name="T6" fmla="*/ 8 w 103"/>
                <a:gd name="T7" fmla="*/ 12 h 120"/>
                <a:gd name="T8" fmla="*/ 8 w 103"/>
                <a:gd name="T9" fmla="*/ 5 h 120"/>
                <a:gd name="T10" fmla="*/ 7 w 103"/>
                <a:gd name="T11" fmla="*/ 3 h 120"/>
                <a:gd name="T12" fmla="*/ 3 w 103"/>
                <a:gd name="T13" fmla="*/ 4 h 120"/>
                <a:gd name="T14" fmla="*/ 3 w 103"/>
                <a:gd name="T15" fmla="*/ 12 h 120"/>
                <a:gd name="T16" fmla="*/ 2 w 103"/>
                <a:gd name="T17" fmla="*/ 13 h 120"/>
                <a:gd name="T18" fmla="*/ 1 w 103"/>
                <a:gd name="T19" fmla="*/ 13 h 120"/>
                <a:gd name="T20" fmla="*/ 0 w 103"/>
                <a:gd name="T21" fmla="*/ 12 h 120"/>
                <a:gd name="T22" fmla="*/ 0 w 103"/>
                <a:gd name="T23" fmla="*/ 1 h 120"/>
                <a:gd name="T24" fmla="*/ 1 w 103"/>
                <a:gd name="T25" fmla="*/ 0 h 120"/>
                <a:gd name="T26" fmla="*/ 2 w 103"/>
                <a:gd name="T27" fmla="*/ 0 h 120"/>
                <a:gd name="T28" fmla="*/ 3 w 103"/>
                <a:gd name="T29" fmla="*/ 1 h 120"/>
                <a:gd name="T30" fmla="*/ 3 w 103"/>
                <a:gd name="T31" fmla="*/ 2 h 120"/>
                <a:gd name="T32" fmla="*/ 3 w 103"/>
                <a:gd name="T33" fmla="*/ 2 h 120"/>
                <a:gd name="T34" fmla="*/ 7 w 103"/>
                <a:gd name="T35" fmla="*/ 0 h 120"/>
                <a:gd name="T36" fmla="*/ 11 w 103"/>
                <a:gd name="T37" fmla="*/ 5 h 120"/>
                <a:gd name="T38" fmla="*/ 11 w 103"/>
                <a:gd name="T39" fmla="*/ 12 h 120"/>
                <a:gd name="T40" fmla="*/ 11 w 103"/>
                <a:gd name="T41" fmla="*/ 1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8" name="Freeform 1161"/>
            <p:cNvSpPr>
              <a:spLocks/>
            </p:cNvSpPr>
            <p:nvPr userDrawn="1"/>
          </p:nvSpPr>
          <p:spPr bwMode="gray">
            <a:xfrm>
              <a:off x="2680" y="959"/>
              <a:ext cx="37" cy="53"/>
            </a:xfrm>
            <a:custGeom>
              <a:avLst/>
              <a:gdLst>
                <a:gd name="T0" fmla="*/ 7 w 115"/>
                <a:gd name="T1" fmla="*/ 0 h 163"/>
                <a:gd name="T2" fmla="*/ 7 w 115"/>
                <a:gd name="T3" fmla="*/ 0 h 163"/>
                <a:gd name="T4" fmla="*/ 11 w 115"/>
                <a:gd name="T5" fmla="*/ 1 h 163"/>
                <a:gd name="T6" fmla="*/ 12 w 115"/>
                <a:gd name="T7" fmla="*/ 2 h 163"/>
                <a:gd name="T8" fmla="*/ 12 w 115"/>
                <a:gd name="T9" fmla="*/ 3 h 163"/>
                <a:gd name="T10" fmla="*/ 11 w 115"/>
                <a:gd name="T11" fmla="*/ 3 h 163"/>
                <a:gd name="T12" fmla="*/ 7 w 115"/>
                <a:gd name="T13" fmla="*/ 3 h 163"/>
                <a:gd name="T14" fmla="*/ 3 w 115"/>
                <a:gd name="T15" fmla="*/ 9 h 163"/>
                <a:gd name="T16" fmla="*/ 7 w 115"/>
                <a:gd name="T17" fmla="*/ 15 h 163"/>
                <a:gd name="T18" fmla="*/ 11 w 115"/>
                <a:gd name="T19" fmla="*/ 14 h 163"/>
                <a:gd name="T20" fmla="*/ 12 w 115"/>
                <a:gd name="T21" fmla="*/ 15 h 163"/>
                <a:gd name="T22" fmla="*/ 12 w 115"/>
                <a:gd name="T23" fmla="*/ 16 h 163"/>
                <a:gd name="T24" fmla="*/ 11 w 115"/>
                <a:gd name="T25" fmla="*/ 17 h 163"/>
                <a:gd name="T26" fmla="*/ 7 w 115"/>
                <a:gd name="T27" fmla="*/ 17 h 163"/>
                <a:gd name="T28" fmla="*/ 0 w 115"/>
                <a:gd name="T29" fmla="*/ 9 h 163"/>
                <a:gd name="T30" fmla="*/ 7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59" name="Freeform 1162"/>
            <p:cNvSpPr>
              <a:spLocks noEditPoints="1"/>
            </p:cNvSpPr>
            <p:nvPr userDrawn="1"/>
          </p:nvSpPr>
          <p:spPr bwMode="gray">
            <a:xfrm>
              <a:off x="2718" y="972"/>
              <a:ext cx="34" cy="40"/>
            </a:xfrm>
            <a:custGeom>
              <a:avLst/>
              <a:gdLst>
                <a:gd name="T0" fmla="*/ 6 w 104"/>
                <a:gd name="T1" fmla="*/ 3 h 122"/>
                <a:gd name="T2" fmla="*/ 6 w 104"/>
                <a:gd name="T3" fmla="*/ 3 h 122"/>
                <a:gd name="T4" fmla="*/ 3 w 104"/>
                <a:gd name="T5" fmla="*/ 7 h 122"/>
                <a:gd name="T6" fmla="*/ 6 w 104"/>
                <a:gd name="T7" fmla="*/ 10 h 122"/>
                <a:gd name="T8" fmla="*/ 8 w 104"/>
                <a:gd name="T9" fmla="*/ 7 h 122"/>
                <a:gd name="T10" fmla="*/ 6 w 104"/>
                <a:gd name="T11" fmla="*/ 3 h 122"/>
                <a:gd name="T12" fmla="*/ 6 w 104"/>
                <a:gd name="T13" fmla="*/ 3 h 122"/>
                <a:gd name="T14" fmla="*/ 6 w 104"/>
                <a:gd name="T15" fmla="*/ 13 h 122"/>
                <a:gd name="T16" fmla="*/ 6 w 104"/>
                <a:gd name="T17" fmla="*/ 13 h 122"/>
                <a:gd name="T18" fmla="*/ 0 w 104"/>
                <a:gd name="T19" fmla="*/ 6 h 122"/>
                <a:gd name="T20" fmla="*/ 6 w 104"/>
                <a:gd name="T21" fmla="*/ 0 h 122"/>
                <a:gd name="T22" fmla="*/ 11 w 104"/>
                <a:gd name="T23" fmla="*/ 6 h 122"/>
                <a:gd name="T24" fmla="*/ 6 w 104"/>
                <a:gd name="T25" fmla="*/ 1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0" name="Freeform 1163"/>
            <p:cNvSpPr>
              <a:spLocks/>
            </p:cNvSpPr>
            <p:nvPr userDrawn="1"/>
          </p:nvSpPr>
          <p:spPr bwMode="gray">
            <a:xfrm>
              <a:off x="2757" y="972"/>
              <a:ext cx="56" cy="40"/>
            </a:xfrm>
            <a:custGeom>
              <a:avLst/>
              <a:gdLst>
                <a:gd name="T0" fmla="*/ 18 w 172"/>
                <a:gd name="T1" fmla="*/ 13 h 120"/>
                <a:gd name="T2" fmla="*/ 18 w 172"/>
                <a:gd name="T3" fmla="*/ 13 h 120"/>
                <a:gd name="T4" fmla="*/ 16 w 172"/>
                <a:gd name="T5" fmla="*/ 13 h 120"/>
                <a:gd name="T6" fmla="*/ 16 w 172"/>
                <a:gd name="T7" fmla="*/ 13 h 120"/>
                <a:gd name="T8" fmla="*/ 16 w 172"/>
                <a:gd name="T9" fmla="*/ 5 h 120"/>
                <a:gd name="T10" fmla="*/ 14 w 172"/>
                <a:gd name="T11" fmla="*/ 3 h 120"/>
                <a:gd name="T12" fmla="*/ 10 w 172"/>
                <a:gd name="T13" fmla="*/ 4 h 120"/>
                <a:gd name="T14" fmla="*/ 10 w 172"/>
                <a:gd name="T15" fmla="*/ 5 h 120"/>
                <a:gd name="T16" fmla="*/ 10 w 172"/>
                <a:gd name="T17" fmla="*/ 13 h 120"/>
                <a:gd name="T18" fmla="*/ 10 w 172"/>
                <a:gd name="T19" fmla="*/ 13 h 120"/>
                <a:gd name="T20" fmla="*/ 8 w 172"/>
                <a:gd name="T21" fmla="*/ 13 h 120"/>
                <a:gd name="T22" fmla="*/ 8 w 172"/>
                <a:gd name="T23" fmla="*/ 13 h 120"/>
                <a:gd name="T24" fmla="*/ 8 w 172"/>
                <a:gd name="T25" fmla="*/ 5 h 120"/>
                <a:gd name="T26" fmla="*/ 6 w 172"/>
                <a:gd name="T27" fmla="*/ 3 h 120"/>
                <a:gd name="T28" fmla="*/ 3 w 172"/>
                <a:gd name="T29" fmla="*/ 4 h 120"/>
                <a:gd name="T30" fmla="*/ 3 w 172"/>
                <a:gd name="T31" fmla="*/ 13 h 120"/>
                <a:gd name="T32" fmla="*/ 2 w 172"/>
                <a:gd name="T33" fmla="*/ 13 h 120"/>
                <a:gd name="T34" fmla="*/ 0 w 172"/>
                <a:gd name="T35" fmla="*/ 13 h 120"/>
                <a:gd name="T36" fmla="*/ 0 w 172"/>
                <a:gd name="T37" fmla="*/ 13 h 120"/>
                <a:gd name="T38" fmla="*/ 0 w 172"/>
                <a:gd name="T39" fmla="*/ 1 h 120"/>
                <a:gd name="T40" fmla="*/ 0 w 172"/>
                <a:gd name="T41" fmla="*/ 0 h 120"/>
                <a:gd name="T42" fmla="*/ 2 w 172"/>
                <a:gd name="T43" fmla="*/ 0 h 120"/>
                <a:gd name="T44" fmla="*/ 3 w 172"/>
                <a:gd name="T45" fmla="*/ 1 h 120"/>
                <a:gd name="T46" fmla="*/ 3 w 172"/>
                <a:gd name="T47" fmla="*/ 2 h 120"/>
                <a:gd name="T48" fmla="*/ 3 w 172"/>
                <a:gd name="T49" fmla="*/ 2 h 120"/>
                <a:gd name="T50" fmla="*/ 7 w 172"/>
                <a:gd name="T51" fmla="*/ 0 h 120"/>
                <a:gd name="T52" fmla="*/ 10 w 172"/>
                <a:gd name="T53" fmla="*/ 2 h 120"/>
                <a:gd name="T54" fmla="*/ 15 w 172"/>
                <a:gd name="T55" fmla="*/ 0 h 120"/>
                <a:gd name="T56" fmla="*/ 18 w 172"/>
                <a:gd name="T57" fmla="*/ 5 h 120"/>
                <a:gd name="T58" fmla="*/ 18 w 172"/>
                <a:gd name="T59" fmla="*/ 13 h 120"/>
                <a:gd name="T60" fmla="*/ 18 w 172"/>
                <a:gd name="T61" fmla="*/ 13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1" name="Freeform 1164"/>
            <p:cNvSpPr>
              <a:spLocks/>
            </p:cNvSpPr>
            <p:nvPr userDrawn="1"/>
          </p:nvSpPr>
          <p:spPr bwMode="gray">
            <a:xfrm>
              <a:off x="2819" y="972"/>
              <a:ext cx="56" cy="40"/>
            </a:xfrm>
            <a:custGeom>
              <a:avLst/>
              <a:gdLst>
                <a:gd name="T0" fmla="*/ 18 w 172"/>
                <a:gd name="T1" fmla="*/ 13 h 120"/>
                <a:gd name="T2" fmla="*/ 18 w 172"/>
                <a:gd name="T3" fmla="*/ 13 h 120"/>
                <a:gd name="T4" fmla="*/ 16 w 172"/>
                <a:gd name="T5" fmla="*/ 13 h 120"/>
                <a:gd name="T6" fmla="*/ 16 w 172"/>
                <a:gd name="T7" fmla="*/ 13 h 120"/>
                <a:gd name="T8" fmla="*/ 16 w 172"/>
                <a:gd name="T9" fmla="*/ 5 h 120"/>
                <a:gd name="T10" fmla="*/ 14 w 172"/>
                <a:gd name="T11" fmla="*/ 3 h 120"/>
                <a:gd name="T12" fmla="*/ 10 w 172"/>
                <a:gd name="T13" fmla="*/ 4 h 120"/>
                <a:gd name="T14" fmla="*/ 10 w 172"/>
                <a:gd name="T15" fmla="*/ 5 h 120"/>
                <a:gd name="T16" fmla="*/ 10 w 172"/>
                <a:gd name="T17" fmla="*/ 13 h 120"/>
                <a:gd name="T18" fmla="*/ 10 w 172"/>
                <a:gd name="T19" fmla="*/ 13 h 120"/>
                <a:gd name="T20" fmla="*/ 8 w 172"/>
                <a:gd name="T21" fmla="*/ 13 h 120"/>
                <a:gd name="T22" fmla="*/ 8 w 172"/>
                <a:gd name="T23" fmla="*/ 13 h 120"/>
                <a:gd name="T24" fmla="*/ 8 w 172"/>
                <a:gd name="T25" fmla="*/ 5 h 120"/>
                <a:gd name="T26" fmla="*/ 6 w 172"/>
                <a:gd name="T27" fmla="*/ 3 h 120"/>
                <a:gd name="T28" fmla="*/ 3 w 172"/>
                <a:gd name="T29" fmla="*/ 4 h 120"/>
                <a:gd name="T30" fmla="*/ 3 w 172"/>
                <a:gd name="T31" fmla="*/ 13 h 120"/>
                <a:gd name="T32" fmla="*/ 2 w 172"/>
                <a:gd name="T33" fmla="*/ 13 h 120"/>
                <a:gd name="T34" fmla="*/ 0 w 172"/>
                <a:gd name="T35" fmla="*/ 13 h 120"/>
                <a:gd name="T36" fmla="*/ 0 w 172"/>
                <a:gd name="T37" fmla="*/ 13 h 120"/>
                <a:gd name="T38" fmla="*/ 0 w 172"/>
                <a:gd name="T39" fmla="*/ 1 h 120"/>
                <a:gd name="T40" fmla="*/ 0 w 172"/>
                <a:gd name="T41" fmla="*/ 0 h 120"/>
                <a:gd name="T42" fmla="*/ 2 w 172"/>
                <a:gd name="T43" fmla="*/ 0 h 120"/>
                <a:gd name="T44" fmla="*/ 3 w 172"/>
                <a:gd name="T45" fmla="*/ 1 h 120"/>
                <a:gd name="T46" fmla="*/ 3 w 172"/>
                <a:gd name="T47" fmla="*/ 2 h 120"/>
                <a:gd name="T48" fmla="*/ 3 w 172"/>
                <a:gd name="T49" fmla="*/ 2 h 120"/>
                <a:gd name="T50" fmla="*/ 7 w 172"/>
                <a:gd name="T51" fmla="*/ 0 h 120"/>
                <a:gd name="T52" fmla="*/ 10 w 172"/>
                <a:gd name="T53" fmla="*/ 2 h 120"/>
                <a:gd name="T54" fmla="*/ 15 w 172"/>
                <a:gd name="T55" fmla="*/ 0 h 120"/>
                <a:gd name="T56" fmla="*/ 18 w 172"/>
                <a:gd name="T57" fmla="*/ 5 h 120"/>
                <a:gd name="T58" fmla="*/ 18 w 172"/>
                <a:gd name="T59" fmla="*/ 13 h 120"/>
                <a:gd name="T60" fmla="*/ 18 w 172"/>
                <a:gd name="T61" fmla="*/ 13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2" name="Freeform 1165"/>
            <p:cNvSpPr>
              <a:spLocks noEditPoints="1"/>
            </p:cNvSpPr>
            <p:nvPr userDrawn="1"/>
          </p:nvSpPr>
          <p:spPr bwMode="gray">
            <a:xfrm>
              <a:off x="2882" y="958"/>
              <a:ext cx="9" cy="54"/>
            </a:xfrm>
            <a:custGeom>
              <a:avLst/>
              <a:gdLst>
                <a:gd name="T0" fmla="*/ 3 w 28"/>
                <a:gd name="T1" fmla="*/ 17 h 163"/>
                <a:gd name="T2" fmla="*/ 3 w 28"/>
                <a:gd name="T3" fmla="*/ 17 h 163"/>
                <a:gd name="T4" fmla="*/ 2 w 28"/>
                <a:gd name="T5" fmla="*/ 18 h 163"/>
                <a:gd name="T6" fmla="*/ 1 w 28"/>
                <a:gd name="T7" fmla="*/ 18 h 163"/>
                <a:gd name="T8" fmla="*/ 0 w 28"/>
                <a:gd name="T9" fmla="*/ 17 h 163"/>
                <a:gd name="T10" fmla="*/ 0 w 28"/>
                <a:gd name="T11" fmla="*/ 6 h 163"/>
                <a:gd name="T12" fmla="*/ 1 w 28"/>
                <a:gd name="T13" fmla="*/ 5 h 163"/>
                <a:gd name="T14" fmla="*/ 2 w 28"/>
                <a:gd name="T15" fmla="*/ 5 h 163"/>
                <a:gd name="T16" fmla="*/ 3 w 28"/>
                <a:gd name="T17" fmla="*/ 6 h 163"/>
                <a:gd name="T18" fmla="*/ 3 w 28"/>
                <a:gd name="T19" fmla="*/ 17 h 163"/>
                <a:gd name="T20" fmla="*/ 3 w 28"/>
                <a:gd name="T21" fmla="*/ 17 h 163"/>
                <a:gd name="T22" fmla="*/ 2 w 28"/>
                <a:gd name="T23" fmla="*/ 3 h 163"/>
                <a:gd name="T24" fmla="*/ 2 w 28"/>
                <a:gd name="T25" fmla="*/ 3 h 163"/>
                <a:gd name="T26" fmla="*/ 0 w 28"/>
                <a:gd name="T27" fmla="*/ 2 h 163"/>
                <a:gd name="T28" fmla="*/ 2 w 28"/>
                <a:gd name="T29" fmla="*/ 0 h 163"/>
                <a:gd name="T30" fmla="*/ 3 w 28"/>
                <a:gd name="T31" fmla="*/ 2 h 163"/>
                <a:gd name="T32" fmla="*/ 2 w 28"/>
                <a:gd name="T33" fmla="*/ 3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3" name="Freeform 1166"/>
            <p:cNvSpPr>
              <a:spLocks/>
            </p:cNvSpPr>
            <p:nvPr userDrawn="1"/>
          </p:nvSpPr>
          <p:spPr bwMode="gray">
            <a:xfrm>
              <a:off x="2896" y="972"/>
              <a:ext cx="30" cy="40"/>
            </a:xfrm>
            <a:custGeom>
              <a:avLst/>
              <a:gdLst>
                <a:gd name="T0" fmla="*/ 5 w 92"/>
                <a:gd name="T1" fmla="*/ 13 h 122"/>
                <a:gd name="T2" fmla="*/ 5 w 92"/>
                <a:gd name="T3" fmla="*/ 13 h 122"/>
                <a:gd name="T4" fmla="*/ 1 w 92"/>
                <a:gd name="T5" fmla="*/ 12 h 122"/>
                <a:gd name="T6" fmla="*/ 0 w 92"/>
                <a:gd name="T7" fmla="*/ 12 h 122"/>
                <a:gd name="T8" fmla="*/ 0 w 92"/>
                <a:gd name="T9" fmla="*/ 11 h 122"/>
                <a:gd name="T10" fmla="*/ 1 w 92"/>
                <a:gd name="T11" fmla="*/ 10 h 122"/>
                <a:gd name="T12" fmla="*/ 5 w 92"/>
                <a:gd name="T13" fmla="*/ 11 h 122"/>
                <a:gd name="T14" fmla="*/ 7 w 92"/>
                <a:gd name="T15" fmla="*/ 9 h 122"/>
                <a:gd name="T16" fmla="*/ 5 w 92"/>
                <a:gd name="T17" fmla="*/ 8 h 122"/>
                <a:gd name="T18" fmla="*/ 0 w 92"/>
                <a:gd name="T19" fmla="*/ 4 h 122"/>
                <a:gd name="T20" fmla="*/ 5 w 92"/>
                <a:gd name="T21" fmla="*/ 0 h 122"/>
                <a:gd name="T22" fmla="*/ 9 w 92"/>
                <a:gd name="T23" fmla="*/ 1 h 122"/>
                <a:gd name="T24" fmla="*/ 9 w 92"/>
                <a:gd name="T25" fmla="*/ 1 h 122"/>
                <a:gd name="T26" fmla="*/ 9 w 92"/>
                <a:gd name="T27" fmla="*/ 2 h 122"/>
                <a:gd name="T28" fmla="*/ 8 w 92"/>
                <a:gd name="T29" fmla="*/ 3 h 122"/>
                <a:gd name="T30" fmla="*/ 5 w 92"/>
                <a:gd name="T31" fmla="*/ 2 h 122"/>
                <a:gd name="T32" fmla="*/ 3 w 92"/>
                <a:gd name="T33" fmla="*/ 4 h 122"/>
                <a:gd name="T34" fmla="*/ 5 w 92"/>
                <a:gd name="T35" fmla="*/ 5 h 122"/>
                <a:gd name="T36" fmla="*/ 10 w 92"/>
                <a:gd name="T37" fmla="*/ 9 h 122"/>
                <a:gd name="T38" fmla="*/ 5 w 92"/>
                <a:gd name="T39" fmla="*/ 13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4" name="Freeform 1167"/>
            <p:cNvSpPr>
              <a:spLocks/>
            </p:cNvSpPr>
            <p:nvPr userDrawn="1"/>
          </p:nvSpPr>
          <p:spPr bwMode="gray">
            <a:xfrm>
              <a:off x="2929" y="972"/>
              <a:ext cx="30" cy="40"/>
            </a:xfrm>
            <a:custGeom>
              <a:avLst/>
              <a:gdLst>
                <a:gd name="T0" fmla="*/ 5 w 91"/>
                <a:gd name="T1" fmla="*/ 13 h 122"/>
                <a:gd name="T2" fmla="*/ 5 w 91"/>
                <a:gd name="T3" fmla="*/ 13 h 122"/>
                <a:gd name="T4" fmla="*/ 1 w 91"/>
                <a:gd name="T5" fmla="*/ 12 h 122"/>
                <a:gd name="T6" fmla="*/ 0 w 91"/>
                <a:gd name="T7" fmla="*/ 12 h 122"/>
                <a:gd name="T8" fmla="*/ 0 w 91"/>
                <a:gd name="T9" fmla="*/ 11 h 122"/>
                <a:gd name="T10" fmla="*/ 1 w 91"/>
                <a:gd name="T11" fmla="*/ 10 h 122"/>
                <a:gd name="T12" fmla="*/ 5 w 91"/>
                <a:gd name="T13" fmla="*/ 11 h 122"/>
                <a:gd name="T14" fmla="*/ 7 w 91"/>
                <a:gd name="T15" fmla="*/ 9 h 122"/>
                <a:gd name="T16" fmla="*/ 5 w 91"/>
                <a:gd name="T17" fmla="*/ 8 h 122"/>
                <a:gd name="T18" fmla="*/ 0 w 91"/>
                <a:gd name="T19" fmla="*/ 4 h 122"/>
                <a:gd name="T20" fmla="*/ 5 w 91"/>
                <a:gd name="T21" fmla="*/ 0 h 122"/>
                <a:gd name="T22" fmla="*/ 9 w 91"/>
                <a:gd name="T23" fmla="*/ 1 h 122"/>
                <a:gd name="T24" fmla="*/ 10 w 91"/>
                <a:gd name="T25" fmla="*/ 1 h 122"/>
                <a:gd name="T26" fmla="*/ 9 w 91"/>
                <a:gd name="T27" fmla="*/ 2 h 122"/>
                <a:gd name="T28" fmla="*/ 9 w 91"/>
                <a:gd name="T29" fmla="*/ 3 h 122"/>
                <a:gd name="T30" fmla="*/ 5 w 91"/>
                <a:gd name="T31" fmla="*/ 2 h 122"/>
                <a:gd name="T32" fmla="*/ 3 w 91"/>
                <a:gd name="T33" fmla="*/ 4 h 122"/>
                <a:gd name="T34" fmla="*/ 5 w 91"/>
                <a:gd name="T35" fmla="*/ 5 h 122"/>
                <a:gd name="T36" fmla="*/ 10 w 91"/>
                <a:gd name="T37" fmla="*/ 9 h 122"/>
                <a:gd name="T38" fmla="*/ 5 w 91"/>
                <a:gd name="T39" fmla="*/ 13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5" name="Freeform 1168"/>
            <p:cNvSpPr>
              <a:spLocks noEditPoints="1"/>
            </p:cNvSpPr>
            <p:nvPr userDrawn="1"/>
          </p:nvSpPr>
          <p:spPr bwMode="gray">
            <a:xfrm>
              <a:off x="2964" y="958"/>
              <a:ext cx="9" cy="54"/>
            </a:xfrm>
            <a:custGeom>
              <a:avLst/>
              <a:gdLst>
                <a:gd name="T0" fmla="*/ 3 w 28"/>
                <a:gd name="T1" fmla="*/ 17 h 163"/>
                <a:gd name="T2" fmla="*/ 3 w 28"/>
                <a:gd name="T3" fmla="*/ 17 h 163"/>
                <a:gd name="T4" fmla="*/ 2 w 28"/>
                <a:gd name="T5" fmla="*/ 18 h 163"/>
                <a:gd name="T6" fmla="*/ 1 w 28"/>
                <a:gd name="T7" fmla="*/ 18 h 163"/>
                <a:gd name="T8" fmla="*/ 0 w 28"/>
                <a:gd name="T9" fmla="*/ 17 h 163"/>
                <a:gd name="T10" fmla="*/ 0 w 28"/>
                <a:gd name="T11" fmla="*/ 6 h 163"/>
                <a:gd name="T12" fmla="*/ 1 w 28"/>
                <a:gd name="T13" fmla="*/ 5 h 163"/>
                <a:gd name="T14" fmla="*/ 2 w 28"/>
                <a:gd name="T15" fmla="*/ 5 h 163"/>
                <a:gd name="T16" fmla="*/ 3 w 28"/>
                <a:gd name="T17" fmla="*/ 6 h 163"/>
                <a:gd name="T18" fmla="*/ 3 w 28"/>
                <a:gd name="T19" fmla="*/ 17 h 163"/>
                <a:gd name="T20" fmla="*/ 3 w 28"/>
                <a:gd name="T21" fmla="*/ 17 h 163"/>
                <a:gd name="T22" fmla="*/ 2 w 28"/>
                <a:gd name="T23" fmla="*/ 3 h 163"/>
                <a:gd name="T24" fmla="*/ 2 w 28"/>
                <a:gd name="T25" fmla="*/ 3 h 163"/>
                <a:gd name="T26" fmla="*/ 0 w 28"/>
                <a:gd name="T27" fmla="*/ 2 h 163"/>
                <a:gd name="T28" fmla="*/ 2 w 28"/>
                <a:gd name="T29" fmla="*/ 0 h 163"/>
                <a:gd name="T30" fmla="*/ 3 w 28"/>
                <a:gd name="T31" fmla="*/ 2 h 163"/>
                <a:gd name="T32" fmla="*/ 2 w 28"/>
                <a:gd name="T33" fmla="*/ 3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6" name="Freeform 1169"/>
            <p:cNvSpPr>
              <a:spLocks noEditPoints="1"/>
            </p:cNvSpPr>
            <p:nvPr userDrawn="1"/>
          </p:nvSpPr>
          <p:spPr bwMode="gray">
            <a:xfrm>
              <a:off x="2979" y="972"/>
              <a:ext cx="34" cy="40"/>
            </a:xfrm>
            <a:custGeom>
              <a:avLst/>
              <a:gdLst>
                <a:gd name="T0" fmla="*/ 6 w 105"/>
                <a:gd name="T1" fmla="*/ 3 h 122"/>
                <a:gd name="T2" fmla="*/ 6 w 105"/>
                <a:gd name="T3" fmla="*/ 3 h 122"/>
                <a:gd name="T4" fmla="*/ 3 w 105"/>
                <a:gd name="T5" fmla="*/ 7 h 122"/>
                <a:gd name="T6" fmla="*/ 6 w 105"/>
                <a:gd name="T7" fmla="*/ 10 h 122"/>
                <a:gd name="T8" fmla="*/ 8 w 105"/>
                <a:gd name="T9" fmla="*/ 7 h 122"/>
                <a:gd name="T10" fmla="*/ 6 w 105"/>
                <a:gd name="T11" fmla="*/ 3 h 122"/>
                <a:gd name="T12" fmla="*/ 6 w 105"/>
                <a:gd name="T13" fmla="*/ 3 h 122"/>
                <a:gd name="T14" fmla="*/ 6 w 105"/>
                <a:gd name="T15" fmla="*/ 13 h 122"/>
                <a:gd name="T16" fmla="*/ 6 w 105"/>
                <a:gd name="T17" fmla="*/ 13 h 122"/>
                <a:gd name="T18" fmla="*/ 0 w 105"/>
                <a:gd name="T19" fmla="*/ 6 h 122"/>
                <a:gd name="T20" fmla="*/ 6 w 105"/>
                <a:gd name="T21" fmla="*/ 0 h 122"/>
                <a:gd name="T22" fmla="*/ 11 w 105"/>
                <a:gd name="T23" fmla="*/ 6 h 122"/>
                <a:gd name="T24" fmla="*/ 6 w 105"/>
                <a:gd name="T25" fmla="*/ 1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67" name="Freeform 1170"/>
            <p:cNvSpPr>
              <a:spLocks/>
            </p:cNvSpPr>
            <p:nvPr userDrawn="1"/>
          </p:nvSpPr>
          <p:spPr bwMode="gray">
            <a:xfrm>
              <a:off x="3017" y="972"/>
              <a:ext cx="34" cy="40"/>
            </a:xfrm>
            <a:custGeom>
              <a:avLst/>
              <a:gdLst>
                <a:gd name="T0" fmla="*/ 11 w 102"/>
                <a:gd name="T1" fmla="*/ 13 h 120"/>
                <a:gd name="T2" fmla="*/ 11 w 102"/>
                <a:gd name="T3" fmla="*/ 13 h 120"/>
                <a:gd name="T4" fmla="*/ 9 w 102"/>
                <a:gd name="T5" fmla="*/ 13 h 120"/>
                <a:gd name="T6" fmla="*/ 8 w 102"/>
                <a:gd name="T7" fmla="*/ 13 h 120"/>
                <a:gd name="T8" fmla="*/ 8 w 102"/>
                <a:gd name="T9" fmla="*/ 5 h 120"/>
                <a:gd name="T10" fmla="*/ 7 w 102"/>
                <a:gd name="T11" fmla="*/ 3 h 120"/>
                <a:gd name="T12" fmla="*/ 3 w 102"/>
                <a:gd name="T13" fmla="*/ 4 h 120"/>
                <a:gd name="T14" fmla="*/ 3 w 102"/>
                <a:gd name="T15" fmla="*/ 13 h 120"/>
                <a:gd name="T16" fmla="*/ 2 w 102"/>
                <a:gd name="T17" fmla="*/ 13 h 120"/>
                <a:gd name="T18" fmla="*/ 0 w 102"/>
                <a:gd name="T19" fmla="*/ 13 h 120"/>
                <a:gd name="T20" fmla="*/ 0 w 102"/>
                <a:gd name="T21" fmla="*/ 13 h 120"/>
                <a:gd name="T22" fmla="*/ 0 w 102"/>
                <a:gd name="T23" fmla="*/ 1 h 120"/>
                <a:gd name="T24" fmla="*/ 0 w 102"/>
                <a:gd name="T25" fmla="*/ 0 h 120"/>
                <a:gd name="T26" fmla="*/ 2 w 102"/>
                <a:gd name="T27" fmla="*/ 0 h 120"/>
                <a:gd name="T28" fmla="*/ 3 w 102"/>
                <a:gd name="T29" fmla="*/ 1 h 120"/>
                <a:gd name="T30" fmla="*/ 3 w 102"/>
                <a:gd name="T31" fmla="*/ 2 h 120"/>
                <a:gd name="T32" fmla="*/ 3 w 102"/>
                <a:gd name="T33" fmla="*/ 2 h 120"/>
                <a:gd name="T34" fmla="*/ 7 w 102"/>
                <a:gd name="T35" fmla="*/ 0 h 120"/>
                <a:gd name="T36" fmla="*/ 11 w 102"/>
                <a:gd name="T37" fmla="*/ 5 h 120"/>
                <a:gd name="T38" fmla="*/ 11 w 102"/>
                <a:gd name="T39" fmla="*/ 13 h 120"/>
                <a:gd name="T40" fmla="*/ 11 w 102"/>
                <a:gd name="T41" fmla="*/ 1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grpSp>
      <p:sp>
        <p:nvSpPr>
          <p:cNvPr id="1612723" name="Rectangle 947"/>
          <p:cNvSpPr>
            <a:spLocks noGrp="1" noChangeArrowheads="1"/>
          </p:cNvSpPr>
          <p:nvPr>
            <p:ph type="ctrTitle"/>
          </p:nvPr>
        </p:nvSpPr>
        <p:spPr>
          <a:xfrm>
            <a:off x="4859339" y="2197104"/>
            <a:ext cx="3816350" cy="1412875"/>
          </a:xfrm>
        </p:spPr>
        <p:txBody>
          <a:bodyPr anchor="b"/>
          <a:lstStyle>
            <a:lvl1pPr>
              <a:defRPr sz="3600" b="1">
                <a:solidFill>
                  <a:schemeClr val="bg1"/>
                </a:solidFill>
              </a:defRPr>
            </a:lvl1pPr>
          </a:lstStyle>
          <a:p>
            <a:pPr lvl="0"/>
            <a:r>
              <a:rPr lang="fr-FR" noProof="0"/>
              <a:t>Click to edit Master title style</a:t>
            </a:r>
          </a:p>
        </p:txBody>
      </p:sp>
      <p:sp>
        <p:nvSpPr>
          <p:cNvPr id="1612724" name="Rectangle 948"/>
          <p:cNvSpPr>
            <a:spLocks noGrp="1" noChangeArrowheads="1"/>
          </p:cNvSpPr>
          <p:nvPr>
            <p:ph type="subTitle" idx="1"/>
          </p:nvPr>
        </p:nvSpPr>
        <p:spPr>
          <a:xfrm>
            <a:off x="4859339" y="3644900"/>
            <a:ext cx="3816350" cy="2528888"/>
          </a:xfrm>
        </p:spPr>
        <p:txBody>
          <a:bodyPr anchor="t"/>
          <a:lstStyle>
            <a:lvl1pPr marL="0" indent="0">
              <a:lnSpc>
                <a:spcPct val="90000"/>
              </a:lnSpc>
              <a:spcBef>
                <a:spcPct val="0"/>
              </a:spcBef>
              <a:buFontTx/>
              <a:buNone/>
              <a:defRPr sz="2800">
                <a:solidFill>
                  <a:schemeClr val="bg1"/>
                </a:solidFill>
              </a:defRPr>
            </a:lvl1pPr>
          </a:lstStyle>
          <a:p>
            <a:pPr lvl="0"/>
            <a:r>
              <a:rPr lang="fr-FR" noProof="0"/>
              <a:t>Click to edit Master subtitle style</a:t>
            </a:r>
          </a:p>
        </p:txBody>
      </p:sp>
    </p:spTree>
    <p:extLst>
      <p:ext uri="{BB962C8B-B14F-4D97-AF65-F5344CB8AC3E}">
        <p14:creationId xmlns:p14="http://schemas.microsoft.com/office/powerpoint/2010/main" val="249037365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7A3F24-3CFF-8642-8EF4-19F9D7155ED5}" type="slidenum">
              <a:rPr/>
              <a:pPr/>
              <a:t>‹#›</a:t>
            </a:fld>
            <a:endParaRPr lang="en-US"/>
          </a:p>
        </p:txBody>
      </p:sp>
      <p:sp>
        <p:nvSpPr>
          <p:cNvPr id="7" name="Text Placeholder 8"/>
          <p:cNvSpPr>
            <a:spLocks noGrp="1"/>
          </p:cNvSpPr>
          <p:nvPr>
            <p:ph type="body" sz="quarter" idx="13"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
        <p:nvSpPr>
          <p:cNvPr id="8" name="Text Placeholder 16"/>
          <p:cNvSpPr>
            <a:spLocks noGrp="1"/>
          </p:cNvSpPr>
          <p:nvPr userDrawn="1">
            <p:ph type="body" sz="quarter" idx="14"/>
          </p:nvPr>
        </p:nvSpPr>
        <p:spPr>
          <a:xfrm>
            <a:off x="457201" y="3621226"/>
            <a:ext cx="6582841" cy="2341393"/>
          </a:xfrm>
          <a:prstGeom prst="rect">
            <a:avLst/>
          </a:prstGeom>
        </p:spPr>
        <p:txBody>
          <a:bodyPr/>
          <a:lstStyle>
            <a:lvl1pPr>
              <a:buNone/>
              <a:defRPr>
                <a:solidFill>
                  <a:srgbClr val="575757"/>
                </a:solidFill>
                <a:latin typeface="Arial"/>
                <a:cs typeface="Arial"/>
              </a:defRPr>
            </a:lvl1pPr>
          </a:lstStyle>
          <a:p>
            <a:r>
              <a:rPr lang="en-US" sz="1600" b="1" dirty="0"/>
              <a:t>Climate-KIC UK</a:t>
            </a:r>
          </a:p>
          <a:p>
            <a:r>
              <a:rPr lang="en-US" sz="1600" dirty="0"/>
              <a:t>Level 1, Faculty Building</a:t>
            </a:r>
          </a:p>
          <a:p>
            <a:r>
              <a:rPr lang="en-US" sz="1600" dirty="0"/>
              <a:t>Imperial College London</a:t>
            </a:r>
          </a:p>
          <a:p>
            <a:r>
              <a:rPr lang="en-US" sz="1600" dirty="0"/>
              <a:t>Exhibition Road</a:t>
            </a:r>
          </a:p>
          <a:p>
            <a:r>
              <a:rPr lang="en-US" sz="1600" dirty="0"/>
              <a:t>London SW7 2AZ</a:t>
            </a:r>
          </a:p>
          <a:p>
            <a:r>
              <a:rPr lang="en-US" sz="1600" dirty="0"/>
              <a:t>United Kingdom</a:t>
            </a:r>
          </a:p>
          <a:p>
            <a:endParaRPr lang="en-US" sz="1600" dirty="0"/>
          </a:p>
          <a:p>
            <a:r>
              <a:rPr lang="en-US" sz="1600" b="1" dirty="0" err="1"/>
              <a:t>www.climate-kic.org</a:t>
            </a:r>
            <a:endParaRPr lang="en-US" sz="1600" b="1" dirty="0"/>
          </a:p>
        </p:txBody>
      </p:sp>
    </p:spTree>
    <p:extLst>
      <p:ext uri="{BB962C8B-B14F-4D97-AF65-F5344CB8AC3E}">
        <p14:creationId xmlns:p14="http://schemas.microsoft.com/office/powerpoint/2010/main" val="708524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E1EFDC61-73B1-40F8-A6C7-BA71F53658F1}"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2288272762"/>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3F8633B6-8CF3-4473-BB80-A9211EEC146D}"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3586889769"/>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96978"/>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96978"/>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823298D5-E61C-4731-9929-D6BB85D87B34}"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3040137491"/>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6476F708-723E-40E4-B9ED-C1A39D17687D}"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2363552305"/>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22755592-580A-46A1-B8A4-DB545B752C02}"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2417501859"/>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F02F2815-1658-413F-8E16-FA25E7881699}"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306963282"/>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02EDC200-7591-4FB6-9D85-6CE2976D54D6}"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4130576409"/>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51FBB35D-FB39-4E1E-839D-1717C7707DE2}"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2443844396"/>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E5BFEEF2-44D2-4F89-A9FA-1850C67AF643}"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676092533"/>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3379"/>
            <a:ext cx="2057400" cy="5616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33379"/>
            <a:ext cx="6019800" cy="5616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p:cNvSpPr>
            <a:spLocks noGrp="1" noChangeArrowheads="1"/>
          </p:cNvSpPr>
          <p:nvPr>
            <p:ph type="sldNum" sz="quarter" idx="10"/>
          </p:nvPr>
        </p:nvSpPr>
        <p:spPr/>
        <p:txBody>
          <a:bodyPr/>
          <a:lstStyle>
            <a:lvl1pPr>
              <a:defRPr/>
            </a:lvl1pPr>
          </a:lstStyle>
          <a:p>
            <a:pPr>
              <a:defRPr/>
            </a:pPr>
            <a:r>
              <a:rPr lang="fr-FR">
                <a:solidFill>
                  <a:srgbClr val="134095"/>
                </a:solidFill>
              </a:rPr>
              <a:t>│</a:t>
            </a:r>
            <a:r>
              <a:rPr lang="fr-FR" sz="1800">
                <a:solidFill>
                  <a:srgbClr val="000000"/>
                </a:solidFill>
              </a:rPr>
              <a:t> </a:t>
            </a:r>
            <a:fld id="{AED11B94-931B-4501-9AA4-16A4CB6CE1A2}" type="slidenum">
              <a:rPr lang="fr-FR" sz="1200" baseline="30000">
                <a:solidFill>
                  <a:srgbClr val="000000"/>
                </a:solidFill>
              </a:rPr>
              <a:pPr>
                <a:defRPr/>
              </a:pPr>
              <a:t>‹#›</a:t>
            </a:fld>
            <a:endParaRPr lang="fr-FR" sz="1200" baseline="30000">
              <a:solidFill>
                <a:srgbClr val="000000"/>
              </a:solidFill>
            </a:endParaRPr>
          </a:p>
        </p:txBody>
      </p:sp>
    </p:spTree>
    <p:extLst>
      <p:ext uri="{BB962C8B-B14F-4D97-AF65-F5344CB8AC3E}">
        <p14:creationId xmlns:p14="http://schemas.microsoft.com/office/powerpoint/2010/main" val="311787543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7"/>
            <a:ext cx="2133600" cy="366183"/>
          </a:xfrm>
          <a:prstGeom prst="rect">
            <a:avLst/>
          </a:prstGeom>
        </p:spPr>
        <p:txBody>
          <a:bodyPr/>
          <a:lstStyle>
            <a:lvl1pPr>
              <a:defRPr/>
            </a:lvl1pPr>
          </a:lstStyle>
          <a:p>
            <a:pPr>
              <a:defRPr/>
            </a:pPr>
            <a:fld id="{8A652F48-C7E5-4E62-A4C3-E0DC973DD4B8}" type="datetimeFigureOut">
              <a:rPr lang="en-US"/>
              <a:pPr>
                <a:defRPr/>
              </a:pPr>
              <a:t>10/15/2021</a:t>
            </a:fld>
            <a:endParaRPr lang="en-US"/>
          </a:p>
        </p:txBody>
      </p:sp>
      <p:sp>
        <p:nvSpPr>
          <p:cNvPr id="5" name="Footer Placeholder 4"/>
          <p:cNvSpPr>
            <a:spLocks noGrp="1"/>
          </p:cNvSpPr>
          <p:nvPr>
            <p:ph type="ftr" sz="quarter" idx="11"/>
          </p:nvPr>
        </p:nvSpPr>
        <p:spPr>
          <a:xfrm>
            <a:off x="3124200" y="6356357"/>
            <a:ext cx="2895600" cy="366183"/>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C815D-C441-4C0F-8638-EB016C0FF65D}" type="slidenum">
              <a:rPr lang="en-US"/>
              <a:pPr>
                <a:defRPr/>
              </a:pPr>
              <a:t>‹#›</a:t>
            </a:fld>
            <a:endParaRPr lang="en-US"/>
          </a:p>
        </p:txBody>
      </p:sp>
    </p:spTree>
    <p:extLst>
      <p:ext uri="{BB962C8B-B14F-4D97-AF65-F5344CB8AC3E}">
        <p14:creationId xmlns:p14="http://schemas.microsoft.com/office/powerpoint/2010/main" val="299311945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Click to edit Master subtitle style</a:t>
            </a:r>
            <a:endParaRPr lang="en-US"/>
          </a:p>
        </p:txBody>
      </p:sp>
      <p:sp>
        <p:nvSpPr>
          <p:cNvPr id="4" name="Date Placeholder 3"/>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2027130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idx="1"/>
          </p:nvPr>
        </p:nvSpPr>
        <p:spPr/>
        <p:txBody>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3036303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Click to edit Master text styles</a:t>
            </a:r>
          </a:p>
        </p:txBody>
      </p:sp>
      <p:sp>
        <p:nvSpPr>
          <p:cNvPr id="4" name="Date Placeholder 3"/>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2405413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Date Placeholder 4"/>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1982839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7" name="Date Placeholder 6"/>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1120835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Date Placeholder 2"/>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4053669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2576835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4"/>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2098077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Click to edit Master text styles</a:t>
            </a:r>
          </a:p>
        </p:txBody>
      </p:sp>
      <p:sp>
        <p:nvSpPr>
          <p:cNvPr id="5" name="Date Placeholder 4"/>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3349241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272158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74138"/>
            <a:ext cx="5698067" cy="491067"/>
          </a:xfrm>
          <a:prstGeom prst="rect">
            <a:avLst/>
          </a:prstGeom>
        </p:spPr>
        <p:txBody>
          <a:bodyPr/>
          <a:lstStyle/>
          <a:p>
            <a:r>
              <a:rPr lang="en-GB"/>
              <a:t>Page title</a:t>
            </a:r>
            <a:endParaRPr lang="en-US"/>
          </a:p>
        </p:txBody>
      </p:sp>
      <p:sp>
        <p:nvSpPr>
          <p:cNvPr id="3"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7" name="Slide Number Placeholder 6"/>
          <p:cNvSpPr>
            <a:spLocks noGrp="1"/>
          </p:cNvSpPr>
          <p:nvPr>
            <p:ph type="sldNum" sz="quarter" idx="12"/>
          </p:nvPr>
        </p:nvSpPr>
        <p:spPr/>
        <p:txBody>
          <a:bodyPr/>
          <a:lstStyle/>
          <a:p>
            <a:fld id="{F0682352-DC64-E843-94F0-F5B614095ABF}" type="slidenum">
              <a:rPr/>
              <a:pPr/>
              <a:t>‹#›</a:t>
            </a:fld>
            <a:endParaRPr lang="en-US"/>
          </a:p>
        </p:txBody>
      </p:sp>
      <p:sp>
        <p:nvSpPr>
          <p:cNvPr id="10" name="Picture Placeholder 9"/>
          <p:cNvSpPr>
            <a:spLocks noGrp="1"/>
          </p:cNvSpPr>
          <p:nvPr>
            <p:ph type="pic" sz="quarter" idx="13"/>
          </p:nvPr>
        </p:nvSpPr>
        <p:spPr>
          <a:xfrm>
            <a:off x="4564063" y="1465267"/>
            <a:ext cx="4038600" cy="4579937"/>
          </a:xfrm>
          <a:prstGeom prst="rect">
            <a:avLst/>
          </a:prstGeom>
          <a:noFill/>
          <a:ln w="6350" cmpd="sng">
            <a:solidFill>
              <a:srgbClr val="D9D9D9"/>
            </a:solidFill>
          </a:ln>
        </p:spPr>
        <p:txBody>
          <a:bodyPr vert="horz"/>
          <a:lstStyle/>
          <a:p>
            <a:endParaRPr lang="en-US"/>
          </a:p>
        </p:txBody>
      </p:sp>
      <p:sp>
        <p:nvSpPr>
          <p:cNvPr id="12" name="Text Placeholder 11"/>
          <p:cNvSpPr>
            <a:spLocks noGrp="1"/>
          </p:cNvSpPr>
          <p:nvPr>
            <p:ph type="body" sz="quarter" idx="14" hasCustomPrompt="1"/>
          </p:nvPr>
        </p:nvSpPr>
        <p:spPr>
          <a:xfrm>
            <a:off x="457201" y="1964795"/>
            <a:ext cx="3894667" cy="1320272"/>
          </a:xfrm>
          <a:prstGeom prst="rect">
            <a:avLst/>
          </a:prstGeom>
        </p:spPr>
        <p:txBody>
          <a:bodyPr vert="horz"/>
          <a:lstStyle>
            <a:lvl1pPr>
              <a:defRPr sz="1600">
                <a:solidFill>
                  <a:srgbClr val="575757"/>
                </a:solidFill>
              </a:defRPr>
            </a:lvl1pPr>
          </a:lstStyle>
          <a:p>
            <a:pPr lvl="0"/>
            <a:r>
              <a:rPr lang="en-GB"/>
              <a:t>Body copy</a:t>
            </a:r>
            <a:endParaRPr lang="en-US"/>
          </a:p>
        </p:txBody>
      </p:sp>
      <p:sp>
        <p:nvSpPr>
          <p:cNvPr id="16"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17"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
        <p:nvSpPr>
          <p:cNvPr id="11" name="Text Placeholder 3"/>
          <p:cNvSpPr>
            <a:spLocks noGrp="1"/>
          </p:cNvSpPr>
          <p:nvPr>
            <p:ph type="body" sz="quarter" idx="18" hasCustomPrompt="1"/>
          </p:nvPr>
        </p:nvSpPr>
        <p:spPr>
          <a:xfrm>
            <a:off x="457201" y="3285068"/>
            <a:ext cx="3894666" cy="1227666"/>
          </a:xfrm>
          <a:prstGeom prst="rect">
            <a:avLst/>
          </a:prstGeom>
        </p:spPr>
        <p:txBody>
          <a:bodyPr vert="horz"/>
          <a:lstStyle>
            <a:lvl1pPr marL="177800" indent="-177800">
              <a:buFont typeface="Arial"/>
              <a:buChar char="•"/>
              <a:defRPr sz="1600" b="0" i="0">
                <a:solidFill>
                  <a:srgbClr val="575757"/>
                </a:solidFill>
                <a:latin typeface="Arial MT"/>
                <a:cs typeface="Arial MT"/>
              </a:defRPr>
            </a:lvl1pPr>
            <a:lvl2pPr>
              <a:defRPr sz="1600" b="0" i="0">
                <a:solidFill>
                  <a:srgbClr val="575757"/>
                </a:solidFill>
                <a:latin typeface="Arial MT"/>
                <a:cs typeface="Arial MT"/>
              </a:defRPr>
            </a:lvl2pPr>
            <a:lvl3pPr>
              <a:defRPr sz="1600" b="0" i="0">
                <a:solidFill>
                  <a:srgbClr val="575757"/>
                </a:solidFill>
                <a:latin typeface="Arial MT"/>
                <a:cs typeface="Arial MT"/>
              </a:defRPr>
            </a:lvl3pPr>
            <a:lvl4pPr>
              <a:defRPr sz="1600" b="0" i="0">
                <a:solidFill>
                  <a:srgbClr val="575757"/>
                </a:solidFill>
                <a:latin typeface="Arial MT"/>
                <a:cs typeface="Arial MT"/>
              </a:defRPr>
            </a:lvl4pPr>
            <a:lvl5pPr>
              <a:defRPr sz="1600" b="0" i="0">
                <a:solidFill>
                  <a:srgbClr val="575757"/>
                </a:solidFill>
                <a:latin typeface="Arial MT"/>
                <a:cs typeface="Arial MT"/>
              </a:defRPr>
            </a:lvl5pPr>
          </a:lstStyle>
          <a:p>
            <a:pPr lvl="0"/>
            <a:r>
              <a:rPr lang="en-GB"/>
              <a:t>Bullet point</a:t>
            </a:r>
            <a:endParaRPr lang="en-US"/>
          </a:p>
        </p:txBody>
      </p:sp>
    </p:spTree>
    <p:extLst>
      <p:ext uri="{BB962C8B-B14F-4D97-AF65-F5344CB8AC3E}">
        <p14:creationId xmlns:p14="http://schemas.microsoft.com/office/powerpoint/2010/main" val="3403709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p:txBody>
          <a:bodyPr/>
          <a:lstStyle/>
          <a:p>
            <a:fld id="{92D48480-746F-6644-80E7-36DE544DEE42}"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30F01-D2DC-E84A-B36E-B0D9FD11661D}" type="slidenum">
              <a:rPr lang="en-US" smtClean="0"/>
              <a:pPr/>
              <a:t>‹#›</a:t>
            </a:fld>
            <a:endParaRPr lang="en-US"/>
          </a:p>
        </p:txBody>
      </p:sp>
    </p:spTree>
    <p:extLst>
      <p:ext uri="{BB962C8B-B14F-4D97-AF65-F5344CB8AC3E}">
        <p14:creationId xmlns:p14="http://schemas.microsoft.com/office/powerpoint/2010/main" val="4037603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Intro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2" y="3975392"/>
            <a:ext cx="3649133" cy="1163876"/>
          </a:xfrm>
          <a:prstGeom prst="rect">
            <a:avLst/>
          </a:prstGeom>
        </p:spPr>
        <p:txBody>
          <a:bodyPr anchor="b"/>
          <a:lstStyle>
            <a:lvl1pPr algn="l">
              <a:defRPr sz="3400" b="0" i="0" baseline="0">
                <a:solidFill>
                  <a:srgbClr val="009EE3"/>
                </a:solidFill>
                <a:latin typeface="Arial MT"/>
                <a:cs typeface="Arial MT"/>
              </a:defRPr>
            </a:lvl1pPr>
          </a:lstStyle>
          <a:p>
            <a:r>
              <a:rPr lang="en-GB" dirty="0"/>
              <a:t>Climate-KIC</a:t>
            </a:r>
            <a:br>
              <a:rPr lang="en-GB" dirty="0"/>
            </a:br>
            <a:r>
              <a:rPr lang="en-GB" dirty="0"/>
              <a:t>Presentation title</a:t>
            </a:r>
            <a:endParaRPr lang="en-US" dirty="0"/>
          </a:p>
        </p:txBody>
      </p:sp>
      <p:sp>
        <p:nvSpPr>
          <p:cNvPr id="3" name="Subtitle 2"/>
          <p:cNvSpPr>
            <a:spLocks noGrp="1"/>
          </p:cNvSpPr>
          <p:nvPr>
            <p:ph type="subTitle" idx="1" hasCustomPrompt="1"/>
          </p:nvPr>
        </p:nvSpPr>
        <p:spPr>
          <a:xfrm>
            <a:off x="457200" y="5562600"/>
            <a:ext cx="6400800" cy="457200"/>
          </a:xfrm>
          <a:prstGeom prst="rect">
            <a:avLst/>
          </a:prstGeom>
        </p:spPr>
        <p:txBody>
          <a:bodyPr/>
          <a:lstStyle>
            <a:lvl1pPr marL="0" indent="0" algn="l">
              <a:buNone/>
              <a:defRPr sz="2200" b="0" i="0">
                <a:solidFill>
                  <a:srgbClr val="575757"/>
                </a:solidFill>
                <a:latin typeface="Arial MT"/>
                <a:cs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Subhead copy</a:t>
            </a:r>
            <a:endParaRPr lang="en-US"/>
          </a:p>
        </p:txBody>
      </p:sp>
      <p:sp>
        <p:nvSpPr>
          <p:cNvPr id="9" name="Text Placeholder 8"/>
          <p:cNvSpPr>
            <a:spLocks noGrp="1"/>
          </p:cNvSpPr>
          <p:nvPr>
            <p:ph type="body" sz="quarter" idx="13" hasCustomPrompt="1"/>
          </p:nvPr>
        </p:nvSpPr>
        <p:spPr>
          <a:xfrm>
            <a:off x="457200" y="6453339"/>
            <a:ext cx="4165600" cy="246221"/>
          </a:xfrm>
          <a:prstGeom prst="rect">
            <a:avLst/>
          </a:prstGeom>
        </p:spPr>
        <p:txBody>
          <a:bodyPr vert="horz"/>
          <a:lstStyle>
            <a:lvl1pPr marL="0" indent="0">
              <a:buNone/>
              <a:defRPr sz="1000" b="0" i="0" baseline="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dirty="0"/>
              <a:t>Climate-KIC UK CLC</a:t>
            </a:r>
            <a:endParaRPr lang="en-US" dirty="0"/>
          </a:p>
        </p:txBody>
      </p:sp>
      <p:sp>
        <p:nvSpPr>
          <p:cNvPr id="10"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B6976D8-619A-A249-B6BB-62EA716C5704}" type="slidenum">
              <a:rPr lang="en-US"/>
              <a:pPr/>
              <a:t>‹#›</a:t>
            </a:fld>
            <a:endParaRPr lang="en-US"/>
          </a:p>
        </p:txBody>
      </p:sp>
    </p:spTree>
    <p:extLst>
      <p:ext uri="{BB962C8B-B14F-4D97-AF65-F5344CB8AC3E}">
        <p14:creationId xmlns:p14="http://schemas.microsoft.com/office/powerpoint/2010/main" val="3156062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val="928900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2962317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val="4183159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2128314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15005360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val="1226980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p14="http://schemas.microsoft.com/office/powerpoint/2010/main" val="959994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2021. 10. 15.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324527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86702B2-4978-F64B-8F01-620B67DD5630}" type="slidenum">
              <a:rPr lang="en-US"/>
              <a:pPr/>
              <a:t>‹#›</a:t>
            </a:fld>
            <a:endParaRPr lang="en-US"/>
          </a:p>
        </p:txBody>
      </p:sp>
      <p:sp>
        <p:nvSpPr>
          <p:cNvPr id="4" name="Title 1"/>
          <p:cNvSpPr>
            <a:spLocks noGrp="1"/>
          </p:cNvSpPr>
          <p:nvPr>
            <p:ph type="title" hasCustomPrompt="1"/>
          </p:nvPr>
        </p:nvSpPr>
        <p:spPr>
          <a:xfrm>
            <a:off x="224971" y="228600"/>
            <a:ext cx="5698067" cy="889000"/>
          </a:xfrm>
          <a:prstGeom prst="rect">
            <a:avLst/>
          </a:prstGeom>
        </p:spPr>
        <p:txBody>
          <a:bodyPr/>
          <a:lstStyle/>
          <a:p>
            <a:r>
              <a:rPr lang="en-GB"/>
              <a:t>Page title</a:t>
            </a:r>
            <a:endParaRPr lang="en-US"/>
          </a:p>
        </p:txBody>
      </p:sp>
      <p:sp>
        <p:nvSpPr>
          <p:cNvPr id="5" name="Content Placeholder 2"/>
          <p:cNvSpPr>
            <a:spLocks noGrp="1"/>
          </p:cNvSpPr>
          <p:nvPr>
            <p:ph sz="half" idx="1" hasCustomPrompt="1"/>
          </p:nvPr>
        </p:nvSpPr>
        <p:spPr>
          <a:xfrm>
            <a:off x="457199" y="1354658"/>
            <a:ext cx="3894666" cy="38101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Subhead</a:t>
            </a:r>
            <a:endParaRPr lang="en-US"/>
          </a:p>
        </p:txBody>
      </p:sp>
      <p:sp>
        <p:nvSpPr>
          <p:cNvPr id="6" name="Text Placeholder 11"/>
          <p:cNvSpPr>
            <a:spLocks noGrp="1"/>
          </p:cNvSpPr>
          <p:nvPr>
            <p:ph type="body" sz="quarter" idx="14" hasCustomPrompt="1"/>
          </p:nvPr>
        </p:nvSpPr>
        <p:spPr>
          <a:xfrm>
            <a:off x="457201" y="1964798"/>
            <a:ext cx="8229601" cy="2632605"/>
          </a:xfrm>
          <a:prstGeom prst="rect">
            <a:avLst/>
          </a:prstGeom>
        </p:spPr>
        <p:txBody>
          <a:bodyPr vert="horz"/>
          <a:lstStyle>
            <a:lvl1pPr>
              <a:defRPr sz="1600">
                <a:solidFill>
                  <a:srgbClr val="575757"/>
                </a:solidFill>
                <a:latin typeface="+mn-lt"/>
              </a:defRPr>
            </a:lvl1pPr>
          </a:lstStyle>
          <a:p>
            <a:pPr lvl="0"/>
            <a:r>
              <a:rPr lang="en-GB"/>
              <a:t>Body copy</a:t>
            </a:r>
            <a:endParaRPr lang="en-US"/>
          </a:p>
        </p:txBody>
      </p:sp>
      <p:sp>
        <p:nvSpPr>
          <p:cNvPr id="7" name="Text Placeholder 15"/>
          <p:cNvSpPr>
            <a:spLocks noGrp="1"/>
          </p:cNvSpPr>
          <p:nvPr>
            <p:ph type="body" sz="quarter" idx="16" hasCustomPrompt="1"/>
          </p:nvPr>
        </p:nvSpPr>
        <p:spPr>
          <a:xfrm>
            <a:off x="457199" y="4797152"/>
            <a:ext cx="3894666" cy="308248"/>
          </a:xfrm>
          <a:prstGeom prst="rect">
            <a:avLst/>
          </a:prstGeom>
        </p:spPr>
        <p:txBody>
          <a:bodyPr vert="horz"/>
          <a:lstStyle>
            <a:lvl1pPr>
              <a:defRPr sz="1000" baseline="0">
                <a:solidFill>
                  <a:srgbClr val="575757"/>
                </a:solidFill>
              </a:defRPr>
            </a:lvl1pPr>
          </a:lstStyle>
          <a:p>
            <a:pPr lvl="0"/>
            <a:r>
              <a:rPr lang="en-GB"/>
              <a:t>Reference text</a:t>
            </a:r>
            <a:endParaRPr lang="en-US"/>
          </a:p>
        </p:txBody>
      </p:sp>
      <p:sp>
        <p:nvSpPr>
          <p:cNvPr id="8" name="Text Placeholder 8"/>
          <p:cNvSpPr>
            <a:spLocks noGrp="1"/>
          </p:cNvSpPr>
          <p:nvPr>
            <p:ph type="body" sz="quarter" idx="17" hasCustomPrompt="1"/>
          </p:nvPr>
        </p:nvSpPr>
        <p:spPr>
          <a:xfrm>
            <a:off x="457200" y="6453339"/>
            <a:ext cx="4165600" cy="246221"/>
          </a:xfrm>
          <a:prstGeom prst="rect">
            <a:avLst/>
          </a:prstGeom>
        </p:spPr>
        <p:txBody>
          <a:bodyPr vert="horz"/>
          <a:lstStyle>
            <a:lvl1pPr marL="0" indent="0">
              <a:buNone/>
              <a:defRPr sz="1000" b="0" i="0">
                <a:solidFill>
                  <a:srgbClr val="575757"/>
                </a:solidFill>
                <a:latin typeface="Arial MT"/>
                <a:cs typeface="Arial MT"/>
              </a:defRPr>
            </a:lvl1pPr>
            <a:lvl2pPr marL="0" indent="0">
              <a:defRPr sz="1000" b="0" i="0">
                <a:solidFill>
                  <a:srgbClr val="575757"/>
                </a:solidFill>
                <a:latin typeface="Arial MT"/>
                <a:cs typeface="Arial MT"/>
              </a:defRPr>
            </a:lvl2pPr>
            <a:lvl3pPr marL="0" indent="0">
              <a:defRPr sz="1000" b="0" i="0">
                <a:solidFill>
                  <a:srgbClr val="575757"/>
                </a:solidFill>
                <a:latin typeface="Arial MT"/>
                <a:cs typeface="Arial MT"/>
              </a:defRPr>
            </a:lvl3pPr>
            <a:lvl4pPr marL="0" indent="0">
              <a:defRPr sz="1000" b="0" i="0">
                <a:solidFill>
                  <a:srgbClr val="575757"/>
                </a:solidFill>
                <a:latin typeface="Arial MT"/>
                <a:cs typeface="Arial MT"/>
              </a:defRPr>
            </a:lvl4pPr>
            <a:lvl5pPr marL="0" indent="0">
              <a:defRPr sz="1000" b="0" i="0">
                <a:solidFill>
                  <a:srgbClr val="575757"/>
                </a:solidFill>
                <a:latin typeface="Arial MT"/>
                <a:cs typeface="Arial MT"/>
              </a:defRPr>
            </a:lvl5pPr>
          </a:lstStyle>
          <a:p>
            <a:pPr lvl="0"/>
            <a:r>
              <a:rPr lang="en-GB"/>
              <a:t>Presentation title | Section title</a:t>
            </a:r>
            <a:endParaRPr lang="en-US"/>
          </a:p>
        </p:txBody>
      </p:sp>
    </p:spTree>
    <p:extLst>
      <p:ext uri="{BB962C8B-B14F-4D97-AF65-F5344CB8AC3E}">
        <p14:creationId xmlns:p14="http://schemas.microsoft.com/office/powerpoint/2010/main" val="4152091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extLst>
      <p:ext uri="{BB962C8B-B14F-4D97-AF65-F5344CB8AC3E}">
        <p14:creationId xmlns:p14="http://schemas.microsoft.com/office/powerpoint/2010/main" val="9252942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11935915-4F8D-4FAC-9367-B02E668ED2D4}" type="datetimeFigureOut">
              <a:rPr lang="en-US"/>
              <a:pPr>
                <a:defRPr/>
              </a:pPr>
              <a:t>10/15/2021</a:t>
            </a:fld>
            <a:endParaRPr lang="en-US"/>
          </a:p>
        </p:txBody>
      </p:sp>
      <p:sp>
        <p:nvSpPr>
          <p:cNvPr id="4"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315AD4-00FB-47DA-BCCD-54EF9BB3FE01}" type="slidenum">
              <a:rPr lang="en-US"/>
              <a:pPr>
                <a:defRPr/>
              </a:pPr>
              <a:t>‹#›</a:t>
            </a:fld>
            <a:endParaRPr lang="en-US"/>
          </a:p>
        </p:txBody>
      </p:sp>
    </p:spTree>
    <p:extLst>
      <p:ext uri="{BB962C8B-B14F-4D97-AF65-F5344CB8AC3E}">
        <p14:creationId xmlns:p14="http://schemas.microsoft.com/office/powerpoint/2010/main" val="287298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7"/>
            <a:ext cx="2133600" cy="366183"/>
          </a:xfrm>
          <a:prstGeom prst="rect">
            <a:avLst/>
          </a:prstGeom>
        </p:spPr>
        <p:txBody>
          <a:bodyPr/>
          <a:lstStyle>
            <a:lvl1pPr>
              <a:defRPr/>
            </a:lvl1pPr>
          </a:lstStyle>
          <a:p>
            <a:pPr>
              <a:defRPr/>
            </a:pPr>
            <a:fld id="{8A652F48-C7E5-4E62-A4C3-E0DC973DD4B8}" type="datetimeFigureOut">
              <a:rPr lang="en-US"/>
              <a:pPr>
                <a:defRPr/>
              </a:pPr>
              <a:t>10/15/2021</a:t>
            </a:fld>
            <a:endParaRPr lang="en-US"/>
          </a:p>
        </p:txBody>
      </p:sp>
      <p:sp>
        <p:nvSpPr>
          <p:cNvPr id="5" name="Footer Placeholder 4"/>
          <p:cNvSpPr>
            <a:spLocks noGrp="1"/>
          </p:cNvSpPr>
          <p:nvPr>
            <p:ph type="ftr" sz="quarter" idx="11"/>
          </p:nvPr>
        </p:nvSpPr>
        <p:spPr>
          <a:xfrm>
            <a:off x="3124200" y="6356357"/>
            <a:ext cx="2895600" cy="366183"/>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C815D-C441-4C0F-8638-EB016C0FF65D}" type="slidenum">
              <a:rPr lang="en-US"/>
              <a:pPr>
                <a:defRPr/>
              </a:pPr>
              <a:t>‹#›</a:t>
            </a:fld>
            <a:endParaRPr lang="en-US"/>
          </a:p>
        </p:txBody>
      </p:sp>
    </p:spTree>
    <p:extLst>
      <p:ext uri="{BB962C8B-B14F-4D97-AF65-F5344CB8AC3E}">
        <p14:creationId xmlns:p14="http://schemas.microsoft.com/office/powerpoint/2010/main" val="6827023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E597DAA8-5F3D-4CB1-BFDA-DE04FB1A9AF3}" type="datetimeFigureOut">
              <a:rPr lang="en-GB" smtClean="0"/>
              <a:pPr/>
              <a:t>15/10/2021</a:t>
            </a:fld>
            <a:endParaRPr lang="en-GB"/>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09AE59E7-A14D-44CA-9C9F-13A40B8089E8}" type="slidenum">
              <a:rPr lang="en-GB" smtClean="0"/>
              <a:pPr/>
              <a:t>‹#›</a:t>
            </a:fld>
            <a:endParaRPr lang="en-GB"/>
          </a:p>
        </p:txBody>
      </p:sp>
    </p:spTree>
    <p:extLst>
      <p:ext uri="{BB962C8B-B14F-4D97-AF65-F5344CB8AC3E}">
        <p14:creationId xmlns:p14="http://schemas.microsoft.com/office/powerpoint/2010/main" val="4207290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1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1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6.jpeg"/><Relationship Id="rId5" Type="http://schemas.openxmlformats.org/officeDocument/2006/relationships/slideLayout" Target="../slideLayouts/slideLayout56.xml"/><Relationship Id="rId10" Type="http://schemas.openxmlformats.org/officeDocument/2006/relationships/theme" Target="../theme/theme13.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Section title slide2.jpg"/>
          <p:cNvPicPr>
            <a:picLocks noChangeAspect="1"/>
          </p:cNvPicPr>
          <p:nvPr/>
        </p:nvPicPr>
        <p:blipFill>
          <a:blip r:embed="rId3"/>
          <a:stretch>
            <a:fillRect/>
          </a:stretch>
        </p:blipFill>
        <p:spPr>
          <a:xfrm>
            <a:off x="0" y="0"/>
            <a:ext cx="9144000" cy="6858000"/>
          </a:xfrm>
          <a:prstGeom prst="rect">
            <a:avLst/>
          </a:prstGeom>
        </p:spPr>
      </p:pic>
      <p:pic>
        <p:nvPicPr>
          <p:cNvPr id="8" name="Picture 7" descr="master logo_no activity 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469" y="4597404"/>
            <a:ext cx="1338579" cy="1338579"/>
          </a:xfrm>
          <a:prstGeom prst="rect">
            <a:avLst/>
          </a:prstGeom>
        </p:spPr>
      </p:pic>
      <p:sp>
        <p:nvSpPr>
          <p:cNvPr id="9" name="TextBox 8"/>
          <p:cNvSpPr txBox="1"/>
          <p:nvPr/>
        </p:nvSpPr>
        <p:spPr>
          <a:xfrm>
            <a:off x="7569214" y="6453340"/>
            <a:ext cx="905933" cy="246221"/>
          </a:xfrm>
          <a:prstGeom prst="rect">
            <a:avLst/>
          </a:prstGeom>
          <a:noFill/>
        </p:spPr>
        <p:txBody>
          <a:bodyPr wrap="square" rIns="72000" rtlCol="0">
            <a:spAutoFit/>
          </a:bodyPr>
          <a:lstStyle/>
          <a:p>
            <a:pPr algn="r"/>
            <a:r>
              <a:rPr lang="en-US" sz="1000" b="0" i="0">
                <a:solidFill>
                  <a:srgbClr val="575757"/>
                </a:solidFill>
                <a:latin typeface="Arial MT"/>
                <a:cs typeface="Arial MT"/>
              </a:rPr>
              <a:t>Climate-KIC</a:t>
            </a:r>
          </a:p>
        </p:txBody>
      </p:sp>
      <p:sp>
        <p:nvSpPr>
          <p:cNvPr id="10"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96F30F01-D2DC-E84A-B36E-B0D9FD11661D}"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p:nvSpPr>
        <p:spPr>
          <a:xfrm>
            <a:off x="7569214" y="6453340"/>
            <a:ext cx="905933" cy="246221"/>
          </a:xfrm>
          <a:prstGeom prst="rect">
            <a:avLst/>
          </a:prstGeom>
          <a:noFill/>
        </p:spPr>
        <p:txBody>
          <a:bodyPr wrap="square" rIns="72000" rtlCol="0">
            <a:spAutoFit/>
          </a:bodyPr>
          <a:lstStyle/>
          <a:p>
            <a:pPr algn="r"/>
            <a:r>
              <a:rPr lang="en-US" sz="1000">
                <a:solidFill>
                  <a:srgbClr val="575757"/>
                </a:solidFill>
                <a:latin typeface="Arial MT"/>
                <a:cs typeface="Arial MT"/>
              </a:rPr>
              <a:t>Climate-KIC</a:t>
            </a:r>
          </a:p>
        </p:txBody>
      </p:sp>
    </p:spTree>
    <p:extLst>
      <p:ext uri="{BB962C8B-B14F-4D97-AF65-F5344CB8AC3E}">
        <p14:creationId xmlns:p14="http://schemas.microsoft.com/office/powerpoint/2010/main" val="3752143575"/>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10755" name="Rectangle 3"/>
          <p:cNvSpPr>
            <a:spLocks noGrp="1" noChangeArrowheads="1"/>
          </p:cNvSpPr>
          <p:nvPr>
            <p:ph type="body" idx="1"/>
          </p:nvPr>
        </p:nvSpPr>
        <p:spPr bwMode="gray">
          <a:xfrm>
            <a:off x="457200" y="1196978"/>
            <a:ext cx="8229600" cy="475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1610772" name="Rectangle 20"/>
          <p:cNvSpPr>
            <a:spLocks noGrp="1" noChangeArrowheads="1"/>
          </p:cNvSpPr>
          <p:nvPr>
            <p:ph type="sldNum" sz="quarter" idx="4"/>
          </p:nvPr>
        </p:nvSpPr>
        <p:spPr bwMode="gray">
          <a:xfrm>
            <a:off x="312740" y="6364292"/>
            <a:ext cx="2243137"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2200">
                <a:solidFill>
                  <a:schemeClr val="tx2"/>
                </a:solidFill>
              </a:defRPr>
            </a:lvl1pPr>
          </a:lstStyle>
          <a:p>
            <a:pPr defTabSz="914400" fontAlgn="base">
              <a:spcAft>
                <a:spcPct val="0"/>
              </a:spcAft>
              <a:defRPr/>
            </a:pPr>
            <a:r>
              <a:rPr lang="fr-FR">
                <a:solidFill>
                  <a:srgbClr val="134095"/>
                </a:solidFill>
              </a:rPr>
              <a:t>│</a:t>
            </a:r>
            <a:r>
              <a:rPr lang="fr-FR" sz="1800">
                <a:solidFill>
                  <a:srgbClr val="000000"/>
                </a:solidFill>
              </a:rPr>
              <a:t> </a:t>
            </a:r>
            <a:fld id="{3A6D8781-0B80-4DDE-8F99-4501A5669F00}" type="slidenum">
              <a:rPr lang="fr-FR" sz="1200" baseline="30000">
                <a:solidFill>
                  <a:srgbClr val="000000"/>
                </a:solidFill>
              </a:rPr>
              <a:pPr defTabSz="914400" fontAlgn="base">
                <a:spcAft>
                  <a:spcPct val="0"/>
                </a:spcAft>
                <a:defRPr/>
              </a:pPr>
              <a:t>‹#›</a:t>
            </a:fld>
            <a:endParaRPr lang="fr-FR" sz="1200" baseline="30000">
              <a:solidFill>
                <a:srgbClr val="000000"/>
              </a:solidFill>
            </a:endParaRPr>
          </a:p>
        </p:txBody>
      </p:sp>
      <p:sp>
        <p:nvSpPr>
          <p:cNvPr id="1611658" name="Rectangle 906"/>
          <p:cNvSpPr>
            <a:spLocks noGrp="1" noChangeArrowheads="1"/>
          </p:cNvSpPr>
          <p:nvPr>
            <p:ph type="title"/>
          </p:nvPr>
        </p:nvSpPr>
        <p:spPr bwMode="gray">
          <a:xfrm>
            <a:off x="457200" y="333375"/>
            <a:ext cx="77152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Click to edit Master title style</a:t>
            </a:r>
          </a:p>
        </p:txBody>
      </p:sp>
      <p:grpSp>
        <p:nvGrpSpPr>
          <p:cNvPr id="1029" name="Group 973"/>
          <p:cNvGrpSpPr>
            <a:grpSpLocks/>
          </p:cNvGrpSpPr>
          <p:nvPr userDrawn="1"/>
        </p:nvGrpSpPr>
        <p:grpSpPr bwMode="auto">
          <a:xfrm>
            <a:off x="6413500" y="6143625"/>
            <a:ext cx="2274888" cy="596900"/>
            <a:chOff x="4040" y="3870"/>
            <a:chExt cx="1433" cy="376"/>
          </a:xfrm>
        </p:grpSpPr>
        <p:sp>
          <p:nvSpPr>
            <p:cNvPr id="1030" name="Freeform 915"/>
            <p:cNvSpPr>
              <a:spLocks/>
            </p:cNvSpPr>
            <p:nvPr userDrawn="1"/>
          </p:nvSpPr>
          <p:spPr bwMode="gray">
            <a:xfrm>
              <a:off x="4849" y="4058"/>
              <a:ext cx="46" cy="73"/>
            </a:xfrm>
            <a:custGeom>
              <a:avLst/>
              <a:gdLst>
                <a:gd name="T0" fmla="*/ 0 w 63"/>
                <a:gd name="T1" fmla="*/ 1 h 101"/>
                <a:gd name="T2" fmla="*/ 1 w 63"/>
                <a:gd name="T3" fmla="*/ 0 h 101"/>
                <a:gd name="T4" fmla="*/ 31 w 63"/>
                <a:gd name="T5" fmla="*/ 0 h 101"/>
                <a:gd name="T6" fmla="*/ 33 w 63"/>
                <a:gd name="T7" fmla="*/ 1 h 101"/>
                <a:gd name="T8" fmla="*/ 33 w 63"/>
                <a:gd name="T9" fmla="*/ 7 h 101"/>
                <a:gd name="T10" fmla="*/ 31 w 63"/>
                <a:gd name="T11" fmla="*/ 8 h 101"/>
                <a:gd name="T12" fmla="*/ 9 w 63"/>
                <a:gd name="T13" fmla="*/ 8 h 101"/>
                <a:gd name="T14" fmla="*/ 9 w 63"/>
                <a:gd name="T15" fmla="*/ 22 h 101"/>
                <a:gd name="T16" fmla="*/ 29 w 63"/>
                <a:gd name="T17" fmla="*/ 22 h 101"/>
                <a:gd name="T18" fmla="*/ 31 w 63"/>
                <a:gd name="T19" fmla="*/ 23 h 101"/>
                <a:gd name="T20" fmla="*/ 31 w 63"/>
                <a:gd name="T21" fmla="*/ 27 h 101"/>
                <a:gd name="T22" fmla="*/ 29 w 63"/>
                <a:gd name="T23" fmla="*/ 29 h 101"/>
                <a:gd name="T24" fmla="*/ 9 w 63"/>
                <a:gd name="T25" fmla="*/ 29 h 101"/>
                <a:gd name="T26" fmla="*/ 9 w 63"/>
                <a:gd name="T27" fmla="*/ 45 h 101"/>
                <a:gd name="T28" fmla="*/ 32 w 63"/>
                <a:gd name="T29" fmla="*/ 45 h 101"/>
                <a:gd name="T30" fmla="*/ 34 w 63"/>
                <a:gd name="T31" fmla="*/ 46 h 101"/>
                <a:gd name="T32" fmla="*/ 34 w 63"/>
                <a:gd name="T33" fmla="*/ 51 h 101"/>
                <a:gd name="T34" fmla="*/ 32 w 63"/>
                <a:gd name="T35" fmla="*/ 53 h 101"/>
                <a:gd name="T36" fmla="*/ 1 w 63"/>
                <a:gd name="T37" fmla="*/ 53 h 101"/>
                <a:gd name="T38" fmla="*/ 0 w 63"/>
                <a:gd name="T39" fmla="*/ 51 h 101"/>
                <a:gd name="T40" fmla="*/ 0 w 63"/>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01">
                  <a:moveTo>
                    <a:pt x="0" y="3"/>
                  </a:moveTo>
                  <a:cubicBezTo>
                    <a:pt x="0" y="1"/>
                    <a:pt x="1" y="0"/>
                    <a:pt x="3" y="0"/>
                  </a:cubicBezTo>
                  <a:cubicBezTo>
                    <a:pt x="59" y="0"/>
                    <a:pt x="59" y="0"/>
                    <a:pt x="59" y="0"/>
                  </a:cubicBezTo>
                  <a:cubicBezTo>
                    <a:pt x="61" y="0"/>
                    <a:pt x="62" y="1"/>
                    <a:pt x="62" y="3"/>
                  </a:cubicBezTo>
                  <a:cubicBezTo>
                    <a:pt x="62" y="12"/>
                    <a:pt x="62" y="12"/>
                    <a:pt x="62" y="12"/>
                  </a:cubicBezTo>
                  <a:cubicBezTo>
                    <a:pt x="62" y="14"/>
                    <a:pt x="62" y="15"/>
                    <a:pt x="59" y="15"/>
                  </a:cubicBezTo>
                  <a:cubicBezTo>
                    <a:pt x="18" y="15"/>
                    <a:pt x="18" y="15"/>
                    <a:pt x="18" y="15"/>
                  </a:cubicBezTo>
                  <a:cubicBezTo>
                    <a:pt x="18" y="41"/>
                    <a:pt x="18" y="41"/>
                    <a:pt x="18" y="41"/>
                  </a:cubicBezTo>
                  <a:cubicBezTo>
                    <a:pt x="55" y="41"/>
                    <a:pt x="55" y="41"/>
                    <a:pt x="55" y="41"/>
                  </a:cubicBezTo>
                  <a:cubicBezTo>
                    <a:pt x="57" y="41"/>
                    <a:pt x="58" y="42"/>
                    <a:pt x="58" y="44"/>
                  </a:cubicBezTo>
                  <a:cubicBezTo>
                    <a:pt x="58" y="53"/>
                    <a:pt x="58" y="53"/>
                    <a:pt x="58" y="53"/>
                  </a:cubicBezTo>
                  <a:cubicBezTo>
                    <a:pt x="58" y="55"/>
                    <a:pt x="57" y="56"/>
                    <a:pt x="55" y="56"/>
                  </a:cubicBezTo>
                  <a:cubicBezTo>
                    <a:pt x="18" y="56"/>
                    <a:pt x="18" y="56"/>
                    <a:pt x="18" y="56"/>
                  </a:cubicBezTo>
                  <a:cubicBezTo>
                    <a:pt x="18" y="86"/>
                    <a:pt x="18" y="86"/>
                    <a:pt x="18" y="86"/>
                  </a:cubicBezTo>
                  <a:cubicBezTo>
                    <a:pt x="60" y="86"/>
                    <a:pt x="60" y="86"/>
                    <a:pt x="60" y="86"/>
                  </a:cubicBezTo>
                  <a:cubicBezTo>
                    <a:pt x="62" y="86"/>
                    <a:pt x="63" y="87"/>
                    <a:pt x="63" y="89"/>
                  </a:cubicBezTo>
                  <a:cubicBezTo>
                    <a:pt x="63" y="98"/>
                    <a:pt x="63" y="98"/>
                    <a:pt x="63" y="98"/>
                  </a:cubicBezTo>
                  <a:cubicBezTo>
                    <a:pt x="63" y="100"/>
                    <a:pt x="62" y="101"/>
                    <a:pt x="60" y="101"/>
                  </a:cubicBezTo>
                  <a:cubicBezTo>
                    <a:pt x="3" y="101"/>
                    <a:pt x="3" y="101"/>
                    <a:pt x="3" y="101"/>
                  </a:cubicBezTo>
                  <a:cubicBezTo>
                    <a:pt x="1" y="101"/>
                    <a:pt x="0" y="100"/>
                    <a:pt x="0" y="98"/>
                  </a:cubicBezTo>
                  <a:lnTo>
                    <a:pt x="0" y="3"/>
                  </a:ln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1" name="Freeform 916"/>
            <p:cNvSpPr>
              <a:spLocks/>
            </p:cNvSpPr>
            <p:nvPr userDrawn="1"/>
          </p:nvSpPr>
          <p:spPr bwMode="gray">
            <a:xfrm>
              <a:off x="4905" y="4077"/>
              <a:ext cx="47" cy="54"/>
            </a:xfrm>
            <a:custGeom>
              <a:avLst/>
              <a:gdLst>
                <a:gd name="T0" fmla="*/ 33 w 65"/>
                <a:gd name="T1" fmla="*/ 38 h 76"/>
                <a:gd name="T2" fmla="*/ 27 w 65"/>
                <a:gd name="T3" fmla="*/ 38 h 76"/>
                <a:gd name="T4" fmla="*/ 25 w 65"/>
                <a:gd name="T5" fmla="*/ 36 h 76"/>
                <a:gd name="T6" fmla="*/ 25 w 65"/>
                <a:gd name="T7" fmla="*/ 34 h 76"/>
                <a:gd name="T8" fmla="*/ 25 w 65"/>
                <a:gd name="T9" fmla="*/ 34 h 76"/>
                <a:gd name="T10" fmla="*/ 12 w 65"/>
                <a:gd name="T11" fmla="*/ 38 h 76"/>
                <a:gd name="T12" fmla="*/ 0 w 65"/>
                <a:gd name="T13" fmla="*/ 24 h 76"/>
                <a:gd name="T14" fmla="*/ 0 w 65"/>
                <a:gd name="T15" fmla="*/ 1 h 76"/>
                <a:gd name="T16" fmla="*/ 1 w 65"/>
                <a:gd name="T17" fmla="*/ 0 h 76"/>
                <a:gd name="T18" fmla="*/ 7 w 65"/>
                <a:gd name="T19" fmla="*/ 0 h 76"/>
                <a:gd name="T20" fmla="*/ 9 w 65"/>
                <a:gd name="T21" fmla="*/ 1 h 76"/>
                <a:gd name="T22" fmla="*/ 9 w 65"/>
                <a:gd name="T23" fmla="*/ 23 h 76"/>
                <a:gd name="T24" fmla="*/ 14 w 65"/>
                <a:gd name="T25" fmla="*/ 31 h 76"/>
                <a:gd name="T26" fmla="*/ 25 w 65"/>
                <a:gd name="T27" fmla="*/ 27 h 76"/>
                <a:gd name="T28" fmla="*/ 25 w 65"/>
                <a:gd name="T29" fmla="*/ 1 h 76"/>
                <a:gd name="T30" fmla="*/ 27 w 65"/>
                <a:gd name="T31" fmla="*/ 0 h 76"/>
                <a:gd name="T32" fmla="*/ 33 w 65"/>
                <a:gd name="T33" fmla="*/ 0 h 76"/>
                <a:gd name="T34" fmla="*/ 34 w 65"/>
                <a:gd name="T35" fmla="*/ 1 h 76"/>
                <a:gd name="T36" fmla="*/ 34 w 65"/>
                <a:gd name="T37" fmla="*/ 36 h 76"/>
                <a:gd name="T38" fmla="*/ 33 w 65"/>
                <a:gd name="T39" fmla="*/ 38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5"/>
                  </a:moveTo>
                  <a:cubicBezTo>
                    <a:pt x="51" y="75"/>
                    <a:pt x="51" y="75"/>
                    <a:pt x="51" y="75"/>
                  </a:cubicBezTo>
                  <a:cubicBezTo>
                    <a:pt x="49" y="75"/>
                    <a:pt x="48" y="74"/>
                    <a:pt x="48" y="72"/>
                  </a:cubicBezTo>
                  <a:cubicBezTo>
                    <a:pt x="48" y="67"/>
                    <a:pt x="48" y="67"/>
                    <a:pt x="48" y="67"/>
                  </a:cubicBezTo>
                  <a:cubicBezTo>
                    <a:pt x="48" y="67"/>
                    <a:pt x="48" y="67"/>
                    <a:pt x="48" y="67"/>
                  </a:cubicBezTo>
                  <a:cubicBezTo>
                    <a:pt x="42" y="71"/>
                    <a:pt x="31" y="76"/>
                    <a:pt x="22" y="76"/>
                  </a:cubicBezTo>
                  <a:cubicBezTo>
                    <a:pt x="2" y="76"/>
                    <a:pt x="0" y="64"/>
                    <a:pt x="0" y="48"/>
                  </a:cubicBezTo>
                  <a:cubicBezTo>
                    <a:pt x="0" y="3"/>
                    <a:pt x="0" y="3"/>
                    <a:pt x="0" y="3"/>
                  </a:cubicBezTo>
                  <a:cubicBezTo>
                    <a:pt x="0" y="2"/>
                    <a:pt x="0" y="0"/>
                    <a:pt x="3" y="0"/>
                  </a:cubicBezTo>
                  <a:cubicBezTo>
                    <a:pt x="14" y="0"/>
                    <a:pt x="14" y="0"/>
                    <a:pt x="14" y="0"/>
                  </a:cubicBezTo>
                  <a:cubicBezTo>
                    <a:pt x="16" y="0"/>
                    <a:pt x="16" y="2"/>
                    <a:pt x="16" y="3"/>
                  </a:cubicBezTo>
                  <a:cubicBezTo>
                    <a:pt x="16" y="46"/>
                    <a:pt x="16" y="46"/>
                    <a:pt x="16" y="46"/>
                  </a:cubicBezTo>
                  <a:cubicBezTo>
                    <a:pt x="16" y="55"/>
                    <a:pt x="18" y="61"/>
                    <a:pt x="27" y="61"/>
                  </a:cubicBezTo>
                  <a:cubicBezTo>
                    <a:pt x="34" y="61"/>
                    <a:pt x="44" y="56"/>
                    <a:pt x="48" y="54"/>
                  </a:cubicBezTo>
                  <a:cubicBezTo>
                    <a:pt x="48" y="3"/>
                    <a:pt x="48" y="3"/>
                    <a:pt x="48" y="3"/>
                  </a:cubicBezTo>
                  <a:cubicBezTo>
                    <a:pt x="48" y="2"/>
                    <a:pt x="49" y="0"/>
                    <a:pt x="51" y="0"/>
                  </a:cubicBezTo>
                  <a:cubicBezTo>
                    <a:pt x="62" y="0"/>
                    <a:pt x="62" y="0"/>
                    <a:pt x="62" y="0"/>
                  </a:cubicBezTo>
                  <a:cubicBezTo>
                    <a:pt x="64" y="0"/>
                    <a:pt x="65" y="2"/>
                    <a:pt x="65" y="3"/>
                  </a:cubicBezTo>
                  <a:cubicBezTo>
                    <a:pt x="65" y="72"/>
                    <a:pt x="65" y="72"/>
                    <a:pt x="65" y="72"/>
                  </a:cubicBezTo>
                  <a:cubicBezTo>
                    <a:pt x="65" y="74"/>
                    <a:pt x="64" y="75"/>
                    <a:pt x="62" y="75"/>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2" name="Freeform 917"/>
            <p:cNvSpPr>
              <a:spLocks/>
            </p:cNvSpPr>
            <p:nvPr userDrawn="1"/>
          </p:nvSpPr>
          <p:spPr bwMode="gray">
            <a:xfrm>
              <a:off x="4966" y="4076"/>
              <a:ext cx="31" cy="55"/>
            </a:xfrm>
            <a:custGeom>
              <a:avLst/>
              <a:gdLst>
                <a:gd name="T0" fmla="*/ 8 w 44"/>
                <a:gd name="T1" fmla="*/ 38 h 76"/>
                <a:gd name="T2" fmla="*/ 6 w 44"/>
                <a:gd name="T3" fmla="*/ 40 h 76"/>
                <a:gd name="T4" fmla="*/ 1 w 44"/>
                <a:gd name="T5" fmla="*/ 40 h 76"/>
                <a:gd name="T6" fmla="*/ 0 w 44"/>
                <a:gd name="T7" fmla="*/ 38 h 76"/>
                <a:gd name="T8" fmla="*/ 0 w 44"/>
                <a:gd name="T9" fmla="*/ 2 h 76"/>
                <a:gd name="T10" fmla="*/ 1 w 44"/>
                <a:gd name="T11" fmla="*/ 1 h 76"/>
                <a:gd name="T12" fmla="*/ 6 w 44"/>
                <a:gd name="T13" fmla="*/ 1 h 76"/>
                <a:gd name="T14" fmla="*/ 8 w 44"/>
                <a:gd name="T15" fmla="*/ 2 h 76"/>
                <a:gd name="T16" fmla="*/ 8 w 44"/>
                <a:gd name="T17" fmla="*/ 6 h 76"/>
                <a:gd name="T18" fmla="*/ 8 w 44"/>
                <a:gd name="T19" fmla="*/ 6 h 76"/>
                <a:gd name="T20" fmla="*/ 19 w 44"/>
                <a:gd name="T21" fmla="*/ 1 h 76"/>
                <a:gd name="T22" fmla="*/ 21 w 44"/>
                <a:gd name="T23" fmla="*/ 1 h 76"/>
                <a:gd name="T24" fmla="*/ 22 w 44"/>
                <a:gd name="T25" fmla="*/ 7 h 76"/>
                <a:gd name="T26" fmla="*/ 20 w 44"/>
                <a:gd name="T27" fmla="*/ 9 h 76"/>
                <a:gd name="T28" fmla="*/ 8 w 44"/>
                <a:gd name="T29" fmla="*/ 12 h 76"/>
                <a:gd name="T30" fmla="*/ 8 w 44"/>
                <a:gd name="T31" fmla="*/ 38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76">
                  <a:moveTo>
                    <a:pt x="16" y="73"/>
                  </a:move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11"/>
                    <a:pt x="16" y="11"/>
                    <a:pt x="16" y="11"/>
                  </a:cubicBezTo>
                  <a:cubicBezTo>
                    <a:pt x="17" y="11"/>
                    <a:pt x="17" y="11"/>
                    <a:pt x="17" y="11"/>
                  </a:cubicBezTo>
                  <a:cubicBezTo>
                    <a:pt x="21" y="7"/>
                    <a:pt x="32" y="2"/>
                    <a:pt x="39" y="1"/>
                  </a:cubicBezTo>
                  <a:cubicBezTo>
                    <a:pt x="41" y="0"/>
                    <a:pt x="42" y="1"/>
                    <a:pt x="43" y="3"/>
                  </a:cubicBezTo>
                  <a:cubicBezTo>
                    <a:pt x="44" y="13"/>
                    <a:pt x="44" y="13"/>
                    <a:pt x="44" y="13"/>
                  </a:cubicBezTo>
                  <a:cubicBezTo>
                    <a:pt x="44" y="16"/>
                    <a:pt x="44" y="17"/>
                    <a:pt x="41" y="17"/>
                  </a:cubicBezTo>
                  <a:cubicBezTo>
                    <a:pt x="32" y="19"/>
                    <a:pt x="22" y="22"/>
                    <a:pt x="16" y="24"/>
                  </a:cubicBezTo>
                  <a:lnTo>
                    <a:pt x="16" y="73"/>
                  </a:ln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3" name="Freeform 918"/>
            <p:cNvSpPr>
              <a:spLocks noEditPoints="1"/>
            </p:cNvSpPr>
            <p:nvPr userDrawn="1"/>
          </p:nvSpPr>
          <p:spPr bwMode="gray">
            <a:xfrm>
              <a:off x="5002" y="4076"/>
              <a:ext cx="48" cy="55"/>
            </a:xfrm>
            <a:custGeom>
              <a:avLst/>
              <a:gdLst>
                <a:gd name="T0" fmla="*/ 17 w 66"/>
                <a:gd name="T1" fmla="*/ 39 h 77"/>
                <a:gd name="T2" fmla="*/ 0 w 66"/>
                <a:gd name="T3" fmla="*/ 19 h 77"/>
                <a:gd name="T4" fmla="*/ 17 w 66"/>
                <a:gd name="T5" fmla="*/ 0 h 77"/>
                <a:gd name="T6" fmla="*/ 35 w 66"/>
                <a:gd name="T7" fmla="*/ 19 h 77"/>
                <a:gd name="T8" fmla="*/ 17 w 66"/>
                <a:gd name="T9" fmla="*/ 39 h 77"/>
                <a:gd name="T10" fmla="*/ 17 w 66"/>
                <a:gd name="T11" fmla="*/ 8 h 77"/>
                <a:gd name="T12" fmla="*/ 9 w 66"/>
                <a:gd name="T13" fmla="*/ 20 h 77"/>
                <a:gd name="T14" fmla="*/ 17 w 66"/>
                <a:gd name="T15" fmla="*/ 32 h 77"/>
                <a:gd name="T16" fmla="*/ 26 w 66"/>
                <a:gd name="T17" fmla="*/ 20 h 77"/>
                <a:gd name="T18" fmla="*/ 17 w 66"/>
                <a:gd name="T19" fmla="*/ 8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2" y="15"/>
                  </a:moveTo>
                  <a:cubicBezTo>
                    <a:pt x="19" y="15"/>
                    <a:pt x="16" y="23"/>
                    <a:pt x="16" y="39"/>
                  </a:cubicBezTo>
                  <a:cubicBezTo>
                    <a:pt x="16" y="55"/>
                    <a:pt x="19" y="63"/>
                    <a:pt x="32" y="63"/>
                  </a:cubicBezTo>
                  <a:cubicBezTo>
                    <a:pt x="46" y="63"/>
                    <a:pt x="49" y="55"/>
                    <a:pt x="49" y="39"/>
                  </a:cubicBezTo>
                  <a:cubicBezTo>
                    <a:pt x="49" y="22"/>
                    <a:pt x="46" y="15"/>
                    <a:pt x="32" y="15"/>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4" name="Freeform 919"/>
            <p:cNvSpPr>
              <a:spLocks noEditPoints="1"/>
            </p:cNvSpPr>
            <p:nvPr userDrawn="1"/>
          </p:nvSpPr>
          <p:spPr bwMode="gray">
            <a:xfrm>
              <a:off x="5060" y="4076"/>
              <a:ext cx="47" cy="75"/>
            </a:xfrm>
            <a:custGeom>
              <a:avLst/>
              <a:gdLst>
                <a:gd name="T0" fmla="*/ 19 w 66"/>
                <a:gd name="T1" fmla="*/ 40 h 104"/>
                <a:gd name="T2" fmla="*/ 9 w 66"/>
                <a:gd name="T3" fmla="*/ 38 h 104"/>
                <a:gd name="T4" fmla="*/ 9 w 66"/>
                <a:gd name="T5" fmla="*/ 38 h 104"/>
                <a:gd name="T6" fmla="*/ 9 w 66"/>
                <a:gd name="T7" fmla="*/ 53 h 104"/>
                <a:gd name="T8" fmla="*/ 7 w 66"/>
                <a:gd name="T9" fmla="*/ 54 h 104"/>
                <a:gd name="T10" fmla="*/ 1 w 66"/>
                <a:gd name="T11" fmla="*/ 54 h 104"/>
                <a:gd name="T12" fmla="*/ 0 w 66"/>
                <a:gd name="T13" fmla="*/ 53 h 104"/>
                <a:gd name="T14" fmla="*/ 0 w 66"/>
                <a:gd name="T15" fmla="*/ 2 h 104"/>
                <a:gd name="T16" fmla="*/ 1 w 66"/>
                <a:gd name="T17" fmla="*/ 1 h 104"/>
                <a:gd name="T18" fmla="*/ 7 w 66"/>
                <a:gd name="T19" fmla="*/ 1 h 104"/>
                <a:gd name="T20" fmla="*/ 9 w 66"/>
                <a:gd name="T21" fmla="*/ 2 h 104"/>
                <a:gd name="T22" fmla="*/ 9 w 66"/>
                <a:gd name="T23" fmla="*/ 4 h 104"/>
                <a:gd name="T24" fmla="*/ 9 w 66"/>
                <a:gd name="T25" fmla="*/ 4 h 104"/>
                <a:gd name="T26" fmla="*/ 21 w 66"/>
                <a:gd name="T27" fmla="*/ 0 h 104"/>
                <a:gd name="T28" fmla="*/ 33 w 66"/>
                <a:gd name="T29" fmla="*/ 19 h 104"/>
                <a:gd name="T30" fmla="*/ 19 w 66"/>
                <a:gd name="T31" fmla="*/ 40 h 104"/>
                <a:gd name="T32" fmla="*/ 19 w 66"/>
                <a:gd name="T33" fmla="*/ 8 h 104"/>
                <a:gd name="T34" fmla="*/ 9 w 66"/>
                <a:gd name="T35" fmla="*/ 12 h 104"/>
                <a:gd name="T36" fmla="*/ 9 w 66"/>
                <a:gd name="T37" fmla="*/ 31 h 104"/>
                <a:gd name="T38" fmla="*/ 17 w 66"/>
                <a:gd name="T39" fmla="*/ 32 h 104"/>
                <a:gd name="T40" fmla="*/ 25 w 66"/>
                <a:gd name="T41" fmla="*/ 19 h 104"/>
                <a:gd name="T42" fmla="*/ 19 w 66"/>
                <a:gd name="T43" fmla="*/ 8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104">
                  <a:moveTo>
                    <a:pt x="36" y="77"/>
                  </a:moveTo>
                  <a:cubicBezTo>
                    <a:pt x="31" y="77"/>
                    <a:pt x="24" y="76"/>
                    <a:pt x="17" y="74"/>
                  </a:cubicBezTo>
                  <a:cubicBezTo>
                    <a:pt x="17" y="74"/>
                    <a:pt x="17" y="74"/>
                    <a:pt x="17" y="74"/>
                  </a:cubicBezTo>
                  <a:cubicBezTo>
                    <a:pt x="17" y="101"/>
                    <a:pt x="17" y="101"/>
                    <a:pt x="17" y="101"/>
                  </a:cubicBezTo>
                  <a:cubicBezTo>
                    <a:pt x="17" y="103"/>
                    <a:pt x="16" y="104"/>
                    <a:pt x="14" y="104"/>
                  </a:cubicBezTo>
                  <a:cubicBezTo>
                    <a:pt x="3" y="104"/>
                    <a:pt x="3" y="104"/>
                    <a:pt x="3" y="104"/>
                  </a:cubicBezTo>
                  <a:cubicBezTo>
                    <a:pt x="1" y="104"/>
                    <a:pt x="0" y="103"/>
                    <a:pt x="0" y="101"/>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6"/>
                    <a:pt x="32" y="0"/>
                    <a:pt x="41" y="0"/>
                  </a:cubicBezTo>
                  <a:cubicBezTo>
                    <a:pt x="61" y="0"/>
                    <a:pt x="66" y="15"/>
                    <a:pt x="66" y="38"/>
                  </a:cubicBezTo>
                  <a:cubicBezTo>
                    <a:pt x="66" y="63"/>
                    <a:pt x="60" y="77"/>
                    <a:pt x="36" y="77"/>
                  </a:cubicBezTo>
                  <a:close/>
                  <a:moveTo>
                    <a:pt x="37" y="15"/>
                  </a:moveTo>
                  <a:cubicBezTo>
                    <a:pt x="31" y="15"/>
                    <a:pt x="21" y="20"/>
                    <a:pt x="17" y="22"/>
                  </a:cubicBezTo>
                  <a:cubicBezTo>
                    <a:pt x="17" y="60"/>
                    <a:pt x="17" y="60"/>
                    <a:pt x="17" y="60"/>
                  </a:cubicBezTo>
                  <a:cubicBezTo>
                    <a:pt x="24" y="62"/>
                    <a:pt x="29" y="63"/>
                    <a:pt x="34" y="63"/>
                  </a:cubicBezTo>
                  <a:cubicBezTo>
                    <a:pt x="45" y="63"/>
                    <a:pt x="49" y="57"/>
                    <a:pt x="49" y="38"/>
                  </a:cubicBezTo>
                  <a:cubicBezTo>
                    <a:pt x="49" y="19"/>
                    <a:pt x="45" y="15"/>
                    <a:pt x="37" y="15"/>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5" name="Freeform 920"/>
            <p:cNvSpPr>
              <a:spLocks noEditPoints="1"/>
            </p:cNvSpPr>
            <p:nvPr userDrawn="1"/>
          </p:nvSpPr>
          <p:spPr bwMode="gray">
            <a:xfrm>
              <a:off x="5116" y="4076"/>
              <a:ext cx="46" cy="55"/>
            </a:xfrm>
            <a:custGeom>
              <a:avLst/>
              <a:gdLst>
                <a:gd name="T0" fmla="*/ 8 w 65"/>
                <a:gd name="T1" fmla="*/ 22 h 77"/>
                <a:gd name="T2" fmla="*/ 18 w 65"/>
                <a:gd name="T3" fmla="*/ 32 h 77"/>
                <a:gd name="T4" fmla="*/ 28 w 65"/>
                <a:gd name="T5" fmla="*/ 31 h 77"/>
                <a:gd name="T6" fmla="*/ 30 w 65"/>
                <a:gd name="T7" fmla="*/ 33 h 77"/>
                <a:gd name="T8" fmla="*/ 30 w 65"/>
                <a:gd name="T9" fmla="*/ 35 h 77"/>
                <a:gd name="T10" fmla="*/ 29 w 65"/>
                <a:gd name="T11" fmla="*/ 37 h 77"/>
                <a:gd name="T12" fmla="*/ 17 w 65"/>
                <a:gd name="T13" fmla="*/ 39 h 77"/>
                <a:gd name="T14" fmla="*/ 0 w 65"/>
                <a:gd name="T15" fmla="*/ 20 h 77"/>
                <a:gd name="T16" fmla="*/ 16 w 65"/>
                <a:gd name="T17" fmla="*/ 0 h 77"/>
                <a:gd name="T18" fmla="*/ 33 w 65"/>
                <a:gd name="T19" fmla="*/ 17 h 77"/>
                <a:gd name="T20" fmla="*/ 29 w 65"/>
                <a:gd name="T21" fmla="*/ 22 h 77"/>
                <a:gd name="T22" fmla="*/ 8 w 65"/>
                <a:gd name="T23" fmla="*/ 22 h 77"/>
                <a:gd name="T24" fmla="*/ 9 w 65"/>
                <a:gd name="T25" fmla="*/ 16 h 77"/>
                <a:gd name="T26" fmla="*/ 24 w 65"/>
                <a:gd name="T27" fmla="*/ 16 h 77"/>
                <a:gd name="T28" fmla="*/ 16 w 65"/>
                <a:gd name="T29" fmla="*/ 7 h 77"/>
                <a:gd name="T30" fmla="*/ 9 w 65"/>
                <a:gd name="T31" fmla="*/ 16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77">
                  <a:moveTo>
                    <a:pt x="17" y="43"/>
                  </a:moveTo>
                  <a:cubicBezTo>
                    <a:pt x="18" y="59"/>
                    <a:pt x="23" y="63"/>
                    <a:pt x="36" y="63"/>
                  </a:cubicBezTo>
                  <a:cubicBezTo>
                    <a:pt x="41" y="63"/>
                    <a:pt x="50" y="62"/>
                    <a:pt x="56" y="61"/>
                  </a:cubicBezTo>
                  <a:cubicBezTo>
                    <a:pt x="58" y="61"/>
                    <a:pt x="59" y="61"/>
                    <a:pt x="60" y="64"/>
                  </a:cubicBezTo>
                  <a:cubicBezTo>
                    <a:pt x="61" y="69"/>
                    <a:pt x="61" y="69"/>
                    <a:pt x="61" y="69"/>
                  </a:cubicBezTo>
                  <a:cubicBezTo>
                    <a:pt x="61" y="71"/>
                    <a:pt x="61" y="72"/>
                    <a:pt x="58" y="73"/>
                  </a:cubicBezTo>
                  <a:cubicBezTo>
                    <a:pt x="52" y="76"/>
                    <a:pt x="41" y="77"/>
                    <a:pt x="34" y="77"/>
                  </a:cubicBezTo>
                  <a:cubicBezTo>
                    <a:pt x="5" y="77"/>
                    <a:pt x="0" y="59"/>
                    <a:pt x="0" y="39"/>
                  </a:cubicBezTo>
                  <a:cubicBezTo>
                    <a:pt x="0" y="24"/>
                    <a:pt x="3" y="0"/>
                    <a:pt x="33" y="0"/>
                  </a:cubicBezTo>
                  <a:cubicBezTo>
                    <a:pt x="60" y="0"/>
                    <a:pt x="65" y="18"/>
                    <a:pt x="65" y="34"/>
                  </a:cubicBezTo>
                  <a:cubicBezTo>
                    <a:pt x="65" y="39"/>
                    <a:pt x="64" y="43"/>
                    <a:pt x="58" y="43"/>
                  </a:cubicBezTo>
                  <a:lnTo>
                    <a:pt x="17" y="43"/>
                  </a:lnTo>
                  <a:close/>
                  <a:moveTo>
                    <a:pt x="18" y="32"/>
                  </a:moveTo>
                  <a:cubicBezTo>
                    <a:pt x="48" y="32"/>
                    <a:pt x="48" y="32"/>
                    <a:pt x="48" y="32"/>
                  </a:cubicBezTo>
                  <a:cubicBezTo>
                    <a:pt x="48" y="23"/>
                    <a:pt x="45" y="14"/>
                    <a:pt x="33" y="14"/>
                  </a:cubicBezTo>
                  <a:cubicBezTo>
                    <a:pt x="21" y="14"/>
                    <a:pt x="18" y="20"/>
                    <a:pt x="18" y="32"/>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6" name="Freeform 921"/>
            <p:cNvSpPr>
              <a:spLocks noEditPoints="1"/>
            </p:cNvSpPr>
            <p:nvPr userDrawn="1"/>
          </p:nvSpPr>
          <p:spPr bwMode="gray">
            <a:xfrm>
              <a:off x="5171" y="4076"/>
              <a:ext cx="52" cy="55"/>
            </a:xfrm>
            <a:custGeom>
              <a:avLst/>
              <a:gdLst>
                <a:gd name="T0" fmla="*/ 25 w 73"/>
                <a:gd name="T1" fmla="*/ 34 h 77"/>
                <a:gd name="T2" fmla="*/ 11 w 73"/>
                <a:gd name="T3" fmla="*/ 39 h 77"/>
                <a:gd name="T4" fmla="*/ 0 w 73"/>
                <a:gd name="T5" fmla="*/ 29 h 77"/>
                <a:gd name="T6" fmla="*/ 15 w 73"/>
                <a:gd name="T7" fmla="*/ 15 h 77"/>
                <a:gd name="T8" fmla="*/ 24 w 73"/>
                <a:gd name="T9" fmla="*/ 15 h 77"/>
                <a:gd name="T10" fmla="*/ 24 w 73"/>
                <a:gd name="T11" fmla="*/ 14 h 77"/>
                <a:gd name="T12" fmla="*/ 16 w 73"/>
                <a:gd name="T13" fmla="*/ 7 h 77"/>
                <a:gd name="T14" fmla="*/ 6 w 73"/>
                <a:gd name="T15" fmla="*/ 8 h 77"/>
                <a:gd name="T16" fmla="*/ 4 w 73"/>
                <a:gd name="T17" fmla="*/ 6 h 77"/>
                <a:gd name="T18" fmla="*/ 3 w 73"/>
                <a:gd name="T19" fmla="*/ 4 h 77"/>
                <a:gd name="T20" fmla="*/ 5 w 73"/>
                <a:gd name="T21" fmla="*/ 1 h 77"/>
                <a:gd name="T22" fmla="*/ 18 w 73"/>
                <a:gd name="T23" fmla="*/ 0 h 77"/>
                <a:gd name="T24" fmla="*/ 33 w 73"/>
                <a:gd name="T25" fmla="*/ 14 h 77"/>
                <a:gd name="T26" fmla="*/ 33 w 73"/>
                <a:gd name="T27" fmla="*/ 29 h 77"/>
                <a:gd name="T28" fmla="*/ 36 w 73"/>
                <a:gd name="T29" fmla="*/ 33 h 77"/>
                <a:gd name="T30" fmla="*/ 37 w 73"/>
                <a:gd name="T31" fmla="*/ 34 h 77"/>
                <a:gd name="T32" fmla="*/ 37 w 73"/>
                <a:gd name="T33" fmla="*/ 37 h 77"/>
                <a:gd name="T34" fmla="*/ 36 w 73"/>
                <a:gd name="T35" fmla="*/ 39 h 77"/>
                <a:gd name="T36" fmla="*/ 31 w 73"/>
                <a:gd name="T37" fmla="*/ 39 h 77"/>
                <a:gd name="T38" fmla="*/ 25 w 73"/>
                <a:gd name="T39" fmla="*/ 34 h 77"/>
                <a:gd name="T40" fmla="*/ 24 w 73"/>
                <a:gd name="T41" fmla="*/ 21 h 77"/>
                <a:gd name="T42" fmla="*/ 15 w 73"/>
                <a:gd name="T43" fmla="*/ 21 h 77"/>
                <a:gd name="T44" fmla="*/ 9 w 73"/>
                <a:gd name="T45" fmla="*/ 28 h 77"/>
                <a:gd name="T46" fmla="*/ 14 w 73"/>
                <a:gd name="T47" fmla="*/ 33 h 77"/>
                <a:gd name="T48" fmla="*/ 24 w 73"/>
                <a:gd name="T49" fmla="*/ 29 h 77"/>
                <a:gd name="T50" fmla="*/ 24 w 73"/>
                <a:gd name="T51" fmla="*/ 21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77">
                  <a:moveTo>
                    <a:pt x="49" y="67"/>
                  </a:moveTo>
                  <a:cubicBezTo>
                    <a:pt x="41" y="73"/>
                    <a:pt x="31" y="77"/>
                    <a:pt x="21" y="77"/>
                  </a:cubicBezTo>
                  <a:cubicBezTo>
                    <a:pt x="5" y="77"/>
                    <a:pt x="0" y="68"/>
                    <a:pt x="0" y="56"/>
                  </a:cubicBezTo>
                  <a:cubicBezTo>
                    <a:pt x="0" y="38"/>
                    <a:pt x="10" y="30"/>
                    <a:pt x="29" y="30"/>
                  </a:cubicBezTo>
                  <a:cubicBezTo>
                    <a:pt x="48" y="30"/>
                    <a:pt x="48" y="30"/>
                    <a:pt x="48" y="30"/>
                  </a:cubicBezTo>
                  <a:cubicBezTo>
                    <a:pt x="48" y="26"/>
                    <a:pt x="48" y="26"/>
                    <a:pt x="48" y="26"/>
                  </a:cubicBezTo>
                  <a:cubicBezTo>
                    <a:pt x="48" y="17"/>
                    <a:pt x="45" y="14"/>
                    <a:pt x="32" y="14"/>
                  </a:cubicBezTo>
                  <a:cubicBezTo>
                    <a:pt x="27" y="14"/>
                    <a:pt x="18" y="15"/>
                    <a:pt x="12" y="15"/>
                  </a:cubicBezTo>
                  <a:cubicBezTo>
                    <a:pt x="9" y="16"/>
                    <a:pt x="8" y="16"/>
                    <a:pt x="8" y="13"/>
                  </a:cubicBezTo>
                  <a:cubicBezTo>
                    <a:pt x="6" y="8"/>
                    <a:pt x="6" y="8"/>
                    <a:pt x="6" y="8"/>
                  </a:cubicBezTo>
                  <a:cubicBezTo>
                    <a:pt x="6" y="6"/>
                    <a:pt x="6" y="5"/>
                    <a:pt x="10" y="3"/>
                  </a:cubicBezTo>
                  <a:cubicBezTo>
                    <a:pt x="16" y="1"/>
                    <a:pt x="28" y="0"/>
                    <a:pt x="35" y="0"/>
                  </a:cubicBezTo>
                  <a:cubicBezTo>
                    <a:pt x="62" y="0"/>
                    <a:pt x="65" y="11"/>
                    <a:pt x="65" y="28"/>
                  </a:cubicBezTo>
                  <a:cubicBezTo>
                    <a:pt x="65" y="57"/>
                    <a:pt x="65" y="57"/>
                    <a:pt x="65" y="57"/>
                  </a:cubicBezTo>
                  <a:cubicBezTo>
                    <a:pt x="65" y="63"/>
                    <a:pt x="66" y="63"/>
                    <a:pt x="70" y="64"/>
                  </a:cubicBezTo>
                  <a:cubicBezTo>
                    <a:pt x="73" y="64"/>
                    <a:pt x="73" y="65"/>
                    <a:pt x="73" y="66"/>
                  </a:cubicBezTo>
                  <a:cubicBezTo>
                    <a:pt x="73" y="73"/>
                    <a:pt x="73" y="73"/>
                    <a:pt x="73" y="73"/>
                  </a:cubicBezTo>
                  <a:cubicBezTo>
                    <a:pt x="73" y="74"/>
                    <a:pt x="72" y="75"/>
                    <a:pt x="70" y="76"/>
                  </a:cubicBezTo>
                  <a:cubicBezTo>
                    <a:pt x="67" y="76"/>
                    <a:pt x="65" y="77"/>
                    <a:pt x="62" y="77"/>
                  </a:cubicBezTo>
                  <a:cubicBezTo>
                    <a:pt x="55" y="77"/>
                    <a:pt x="51" y="75"/>
                    <a:pt x="49" y="67"/>
                  </a:cubicBezTo>
                  <a:close/>
                  <a:moveTo>
                    <a:pt x="48" y="42"/>
                  </a:moveTo>
                  <a:cubicBezTo>
                    <a:pt x="30" y="42"/>
                    <a:pt x="30" y="42"/>
                    <a:pt x="30" y="42"/>
                  </a:cubicBezTo>
                  <a:cubicBezTo>
                    <a:pt x="22" y="42"/>
                    <a:pt x="17" y="45"/>
                    <a:pt x="17" y="55"/>
                  </a:cubicBezTo>
                  <a:cubicBezTo>
                    <a:pt x="17" y="61"/>
                    <a:pt x="19" y="64"/>
                    <a:pt x="27" y="64"/>
                  </a:cubicBezTo>
                  <a:cubicBezTo>
                    <a:pt x="33" y="64"/>
                    <a:pt x="42" y="60"/>
                    <a:pt x="48" y="56"/>
                  </a:cubicBezTo>
                  <a:lnTo>
                    <a:pt x="48" y="42"/>
                  </a:ln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7" name="Freeform 922"/>
            <p:cNvSpPr>
              <a:spLocks/>
            </p:cNvSpPr>
            <p:nvPr userDrawn="1"/>
          </p:nvSpPr>
          <p:spPr bwMode="gray">
            <a:xfrm>
              <a:off x="5231" y="4076"/>
              <a:ext cx="46" cy="55"/>
            </a:xfrm>
            <a:custGeom>
              <a:avLst/>
              <a:gdLst>
                <a:gd name="T0" fmla="*/ 32 w 64"/>
                <a:gd name="T1" fmla="*/ 40 h 76"/>
                <a:gd name="T2" fmla="*/ 27 w 64"/>
                <a:gd name="T3" fmla="*/ 40 h 76"/>
                <a:gd name="T4" fmla="*/ 25 w 64"/>
                <a:gd name="T5" fmla="*/ 38 h 76"/>
                <a:gd name="T6" fmla="*/ 25 w 64"/>
                <a:gd name="T7" fmla="*/ 16 h 76"/>
                <a:gd name="T8" fmla="*/ 19 w 64"/>
                <a:gd name="T9" fmla="*/ 8 h 76"/>
                <a:gd name="T10" fmla="*/ 9 w 64"/>
                <a:gd name="T11" fmla="*/ 12 h 76"/>
                <a:gd name="T12" fmla="*/ 9 w 64"/>
                <a:gd name="T13" fmla="*/ 38 h 76"/>
                <a:gd name="T14" fmla="*/ 6 w 64"/>
                <a:gd name="T15" fmla="*/ 40 h 76"/>
                <a:gd name="T16" fmla="*/ 1 w 64"/>
                <a:gd name="T17" fmla="*/ 40 h 76"/>
                <a:gd name="T18" fmla="*/ 0 w 64"/>
                <a:gd name="T19" fmla="*/ 38 h 76"/>
                <a:gd name="T20" fmla="*/ 0 w 64"/>
                <a:gd name="T21" fmla="*/ 2 h 76"/>
                <a:gd name="T22" fmla="*/ 1 w 64"/>
                <a:gd name="T23" fmla="*/ 1 h 76"/>
                <a:gd name="T24" fmla="*/ 6 w 64"/>
                <a:gd name="T25" fmla="*/ 1 h 76"/>
                <a:gd name="T26" fmla="*/ 9 w 64"/>
                <a:gd name="T27" fmla="*/ 2 h 76"/>
                <a:gd name="T28" fmla="*/ 9 w 64"/>
                <a:gd name="T29" fmla="*/ 5 h 76"/>
                <a:gd name="T30" fmla="*/ 9 w 64"/>
                <a:gd name="T31" fmla="*/ 5 h 76"/>
                <a:gd name="T32" fmla="*/ 22 w 64"/>
                <a:gd name="T33" fmla="*/ 0 h 76"/>
                <a:gd name="T34" fmla="*/ 33 w 64"/>
                <a:gd name="T35" fmla="*/ 15 h 76"/>
                <a:gd name="T36" fmla="*/ 33 w 64"/>
                <a:gd name="T37" fmla="*/ 38 h 76"/>
                <a:gd name="T38" fmla="*/ 32 w 64"/>
                <a:gd name="T39" fmla="*/ 40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0" y="20"/>
                    <a:pt x="16" y="22"/>
                  </a:cubicBezTo>
                  <a:cubicBezTo>
                    <a:pt x="16" y="73"/>
                    <a:pt x="16" y="73"/>
                    <a:pt x="16" y="73"/>
                  </a:cubicBezTo>
                  <a:cubicBezTo>
                    <a:pt x="16" y="75"/>
                    <a:pt x="15"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5" y="1"/>
                    <a:pt x="16" y="3"/>
                    <a:pt x="16" y="4"/>
                  </a:cubicBezTo>
                  <a:cubicBezTo>
                    <a:pt x="16" y="9"/>
                    <a:pt x="16" y="9"/>
                    <a:pt x="16" y="9"/>
                  </a:cubicBezTo>
                  <a:cubicBezTo>
                    <a:pt x="16" y="9"/>
                    <a:pt x="16" y="9"/>
                    <a:pt x="17" y="9"/>
                  </a:cubicBezTo>
                  <a:cubicBezTo>
                    <a:pt x="22" y="5"/>
                    <a:pt x="33" y="0"/>
                    <a:pt x="42" y="0"/>
                  </a:cubicBezTo>
                  <a:cubicBezTo>
                    <a:pt x="63" y="0"/>
                    <a:pt x="64" y="14"/>
                    <a:pt x="64" y="29"/>
                  </a:cubicBezTo>
                  <a:cubicBezTo>
                    <a:pt x="64" y="73"/>
                    <a:pt x="64" y="73"/>
                    <a:pt x="64" y="73"/>
                  </a:cubicBezTo>
                  <a:cubicBezTo>
                    <a:pt x="64" y="75"/>
                    <a:pt x="64" y="76"/>
                    <a:pt x="62" y="76"/>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8" name="Freeform 923"/>
            <p:cNvSpPr>
              <a:spLocks/>
            </p:cNvSpPr>
            <p:nvPr userDrawn="1"/>
          </p:nvSpPr>
          <p:spPr bwMode="gray">
            <a:xfrm>
              <a:off x="4849" y="4172"/>
              <a:ext cx="53" cy="74"/>
            </a:xfrm>
            <a:custGeom>
              <a:avLst/>
              <a:gdLst>
                <a:gd name="T0" fmla="*/ 22 w 73"/>
                <a:gd name="T1" fmla="*/ 0 h 103"/>
                <a:gd name="T2" fmla="*/ 36 w 73"/>
                <a:gd name="T3" fmla="*/ 2 h 103"/>
                <a:gd name="T4" fmla="*/ 38 w 73"/>
                <a:gd name="T5" fmla="*/ 4 h 103"/>
                <a:gd name="T6" fmla="*/ 38 w 73"/>
                <a:gd name="T7" fmla="*/ 8 h 103"/>
                <a:gd name="T8" fmla="*/ 36 w 73"/>
                <a:gd name="T9" fmla="*/ 9 h 103"/>
                <a:gd name="T10" fmla="*/ 22 w 73"/>
                <a:gd name="T11" fmla="*/ 8 h 103"/>
                <a:gd name="T12" fmla="*/ 9 w 73"/>
                <a:gd name="T13" fmla="*/ 27 h 103"/>
                <a:gd name="T14" fmla="*/ 22 w 73"/>
                <a:gd name="T15" fmla="*/ 45 h 103"/>
                <a:gd name="T16" fmla="*/ 36 w 73"/>
                <a:gd name="T17" fmla="*/ 45 h 103"/>
                <a:gd name="T18" fmla="*/ 38 w 73"/>
                <a:gd name="T19" fmla="*/ 45 h 103"/>
                <a:gd name="T20" fmla="*/ 38 w 73"/>
                <a:gd name="T21" fmla="*/ 49 h 103"/>
                <a:gd name="T22" fmla="*/ 36 w 73"/>
                <a:gd name="T23" fmla="*/ 51 h 103"/>
                <a:gd name="T24" fmla="*/ 22 w 73"/>
                <a:gd name="T25" fmla="*/ 53 h 103"/>
                <a:gd name="T26" fmla="*/ 0 w 73"/>
                <a:gd name="T27" fmla="*/ 27 h 103"/>
                <a:gd name="T28" fmla="*/ 22 w 73"/>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103">
                  <a:moveTo>
                    <a:pt x="41" y="0"/>
                  </a:moveTo>
                  <a:cubicBezTo>
                    <a:pt x="49" y="0"/>
                    <a:pt x="61" y="1"/>
                    <a:pt x="69" y="4"/>
                  </a:cubicBezTo>
                  <a:cubicBezTo>
                    <a:pt x="71" y="5"/>
                    <a:pt x="72" y="7"/>
                    <a:pt x="72" y="9"/>
                  </a:cubicBezTo>
                  <a:cubicBezTo>
                    <a:pt x="71" y="15"/>
                    <a:pt x="71" y="15"/>
                    <a:pt x="71" y="15"/>
                  </a:cubicBezTo>
                  <a:cubicBezTo>
                    <a:pt x="70" y="17"/>
                    <a:pt x="69" y="18"/>
                    <a:pt x="67" y="18"/>
                  </a:cubicBezTo>
                  <a:cubicBezTo>
                    <a:pt x="59" y="17"/>
                    <a:pt x="50" y="16"/>
                    <a:pt x="42" y="16"/>
                  </a:cubicBezTo>
                  <a:cubicBezTo>
                    <a:pt x="21" y="16"/>
                    <a:pt x="18" y="32"/>
                    <a:pt x="18" y="52"/>
                  </a:cubicBezTo>
                  <a:cubicBezTo>
                    <a:pt x="18" y="72"/>
                    <a:pt x="22" y="88"/>
                    <a:pt x="42" y="88"/>
                  </a:cubicBezTo>
                  <a:cubicBezTo>
                    <a:pt x="51" y="88"/>
                    <a:pt x="58" y="87"/>
                    <a:pt x="67" y="86"/>
                  </a:cubicBezTo>
                  <a:cubicBezTo>
                    <a:pt x="69" y="85"/>
                    <a:pt x="70" y="86"/>
                    <a:pt x="71" y="88"/>
                  </a:cubicBezTo>
                  <a:cubicBezTo>
                    <a:pt x="72" y="94"/>
                    <a:pt x="72" y="94"/>
                    <a:pt x="72" y="94"/>
                  </a:cubicBezTo>
                  <a:cubicBezTo>
                    <a:pt x="73" y="96"/>
                    <a:pt x="72" y="98"/>
                    <a:pt x="69" y="99"/>
                  </a:cubicBezTo>
                  <a:cubicBezTo>
                    <a:pt x="62" y="102"/>
                    <a:pt x="49" y="103"/>
                    <a:pt x="41" y="103"/>
                  </a:cubicBezTo>
                  <a:cubicBezTo>
                    <a:pt x="7" y="103"/>
                    <a:pt x="0" y="78"/>
                    <a:pt x="0" y="52"/>
                  </a:cubicBezTo>
                  <a:cubicBezTo>
                    <a:pt x="0" y="26"/>
                    <a:pt x="7" y="0"/>
                    <a:pt x="41" y="0"/>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39" name="Freeform 924"/>
            <p:cNvSpPr>
              <a:spLocks noEditPoints="1"/>
            </p:cNvSpPr>
            <p:nvPr userDrawn="1"/>
          </p:nvSpPr>
          <p:spPr bwMode="gray">
            <a:xfrm>
              <a:off x="4909" y="4191"/>
              <a:ext cx="47" cy="55"/>
            </a:xfrm>
            <a:custGeom>
              <a:avLst/>
              <a:gdLst>
                <a:gd name="T0" fmla="*/ 16 w 66"/>
                <a:gd name="T1" fmla="*/ 39 h 77"/>
                <a:gd name="T2" fmla="*/ 0 w 66"/>
                <a:gd name="T3" fmla="*/ 19 h 77"/>
                <a:gd name="T4" fmla="*/ 16 w 66"/>
                <a:gd name="T5" fmla="*/ 0 h 77"/>
                <a:gd name="T6" fmla="*/ 33 w 66"/>
                <a:gd name="T7" fmla="*/ 19 h 77"/>
                <a:gd name="T8" fmla="*/ 16 w 66"/>
                <a:gd name="T9" fmla="*/ 39 h 77"/>
                <a:gd name="T10" fmla="*/ 17 w 66"/>
                <a:gd name="T11" fmla="*/ 8 h 77"/>
                <a:gd name="T12" fmla="*/ 9 w 66"/>
                <a:gd name="T13" fmla="*/ 20 h 77"/>
                <a:gd name="T14" fmla="*/ 16 w 66"/>
                <a:gd name="T15" fmla="*/ 32 h 77"/>
                <a:gd name="T16" fmla="*/ 25 w 66"/>
                <a:gd name="T17" fmla="*/ 20 h 77"/>
                <a:gd name="T18" fmla="*/ 17 w 66"/>
                <a:gd name="T19" fmla="*/ 8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3" y="15"/>
                  </a:moveTo>
                  <a:cubicBezTo>
                    <a:pt x="20" y="15"/>
                    <a:pt x="17" y="23"/>
                    <a:pt x="17" y="39"/>
                  </a:cubicBezTo>
                  <a:cubicBezTo>
                    <a:pt x="17" y="55"/>
                    <a:pt x="20" y="63"/>
                    <a:pt x="32" y="63"/>
                  </a:cubicBezTo>
                  <a:cubicBezTo>
                    <a:pt x="46" y="63"/>
                    <a:pt x="49" y="55"/>
                    <a:pt x="49" y="39"/>
                  </a:cubicBezTo>
                  <a:cubicBezTo>
                    <a:pt x="49" y="22"/>
                    <a:pt x="46" y="15"/>
                    <a:pt x="33" y="15"/>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0" name="Freeform 925"/>
            <p:cNvSpPr>
              <a:spLocks/>
            </p:cNvSpPr>
            <p:nvPr userDrawn="1"/>
          </p:nvSpPr>
          <p:spPr bwMode="gray">
            <a:xfrm>
              <a:off x="4967" y="4191"/>
              <a:ext cx="78" cy="55"/>
            </a:xfrm>
            <a:custGeom>
              <a:avLst/>
              <a:gdLst>
                <a:gd name="T0" fmla="*/ 54 w 109"/>
                <a:gd name="T1" fmla="*/ 40 h 76"/>
                <a:gd name="T2" fmla="*/ 49 w 109"/>
                <a:gd name="T3" fmla="*/ 40 h 76"/>
                <a:gd name="T4" fmla="*/ 47 w 109"/>
                <a:gd name="T5" fmla="*/ 38 h 76"/>
                <a:gd name="T6" fmla="*/ 47 w 109"/>
                <a:gd name="T7" fmla="*/ 16 h 76"/>
                <a:gd name="T8" fmla="*/ 42 w 109"/>
                <a:gd name="T9" fmla="*/ 8 h 76"/>
                <a:gd name="T10" fmla="*/ 31 w 109"/>
                <a:gd name="T11" fmla="*/ 12 h 76"/>
                <a:gd name="T12" fmla="*/ 32 w 109"/>
                <a:gd name="T13" fmla="*/ 16 h 76"/>
                <a:gd name="T14" fmla="*/ 32 w 109"/>
                <a:gd name="T15" fmla="*/ 38 h 76"/>
                <a:gd name="T16" fmla="*/ 31 w 109"/>
                <a:gd name="T17" fmla="*/ 40 h 76"/>
                <a:gd name="T18" fmla="*/ 25 w 109"/>
                <a:gd name="T19" fmla="*/ 40 h 76"/>
                <a:gd name="T20" fmla="*/ 24 w 109"/>
                <a:gd name="T21" fmla="*/ 38 h 76"/>
                <a:gd name="T22" fmla="*/ 24 w 109"/>
                <a:gd name="T23" fmla="*/ 15 h 76"/>
                <a:gd name="T24" fmla="*/ 19 w 109"/>
                <a:gd name="T25" fmla="*/ 8 h 76"/>
                <a:gd name="T26" fmla="*/ 8 w 109"/>
                <a:gd name="T27" fmla="*/ 12 h 76"/>
                <a:gd name="T28" fmla="*/ 8 w 109"/>
                <a:gd name="T29" fmla="*/ 38 h 76"/>
                <a:gd name="T30" fmla="*/ 6 w 109"/>
                <a:gd name="T31" fmla="*/ 40 h 76"/>
                <a:gd name="T32" fmla="*/ 1 w 109"/>
                <a:gd name="T33" fmla="*/ 40 h 76"/>
                <a:gd name="T34" fmla="*/ 0 w 109"/>
                <a:gd name="T35" fmla="*/ 38 h 76"/>
                <a:gd name="T36" fmla="*/ 0 w 109"/>
                <a:gd name="T37" fmla="*/ 2 h 76"/>
                <a:gd name="T38" fmla="*/ 1 w 109"/>
                <a:gd name="T39" fmla="*/ 1 h 76"/>
                <a:gd name="T40" fmla="*/ 6 w 109"/>
                <a:gd name="T41" fmla="*/ 1 h 76"/>
                <a:gd name="T42" fmla="*/ 8 w 109"/>
                <a:gd name="T43" fmla="*/ 2 h 76"/>
                <a:gd name="T44" fmla="*/ 8 w 109"/>
                <a:gd name="T45" fmla="*/ 5 h 76"/>
                <a:gd name="T46" fmla="*/ 8 w 109"/>
                <a:gd name="T47" fmla="*/ 5 h 76"/>
                <a:gd name="T48" fmla="*/ 20 w 109"/>
                <a:gd name="T49" fmla="*/ 0 h 76"/>
                <a:gd name="T50" fmla="*/ 31 w 109"/>
                <a:gd name="T51" fmla="*/ 6 h 76"/>
                <a:gd name="T52" fmla="*/ 44 w 109"/>
                <a:gd name="T53" fmla="*/ 0 h 76"/>
                <a:gd name="T54" fmla="*/ 56 w 109"/>
                <a:gd name="T55" fmla="*/ 14 h 76"/>
                <a:gd name="T56" fmla="*/ 56 w 109"/>
                <a:gd name="T57" fmla="*/ 38 h 76"/>
                <a:gd name="T58" fmla="*/ 54 w 109"/>
                <a:gd name="T59" fmla="*/ 40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89" y="15"/>
                    <a:pt x="82" y="15"/>
                  </a:cubicBezTo>
                  <a:cubicBezTo>
                    <a:pt x="76" y="15"/>
                    <a:pt x="67" y="20"/>
                    <a:pt x="62" y="22"/>
                  </a:cubicBezTo>
                  <a:cubicBezTo>
                    <a:pt x="62"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6" y="22"/>
                  </a:cubicBezTo>
                  <a:cubicBezTo>
                    <a:pt x="16" y="73"/>
                    <a:pt x="16" y="73"/>
                    <a:pt x="16" y="73"/>
                  </a:cubicBez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9"/>
                    <a:pt x="16" y="9"/>
                    <a:pt x="16" y="9"/>
                  </a:cubicBezTo>
                  <a:cubicBezTo>
                    <a:pt x="16" y="9"/>
                    <a:pt x="16" y="9"/>
                    <a:pt x="16" y="9"/>
                  </a:cubicBezTo>
                  <a:cubicBezTo>
                    <a:pt x="22"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1" name="Freeform 926"/>
            <p:cNvSpPr>
              <a:spLocks/>
            </p:cNvSpPr>
            <p:nvPr userDrawn="1"/>
          </p:nvSpPr>
          <p:spPr bwMode="gray">
            <a:xfrm>
              <a:off x="5057" y="4191"/>
              <a:ext cx="78" cy="55"/>
            </a:xfrm>
            <a:custGeom>
              <a:avLst/>
              <a:gdLst>
                <a:gd name="T0" fmla="*/ 54 w 109"/>
                <a:gd name="T1" fmla="*/ 40 h 76"/>
                <a:gd name="T2" fmla="*/ 49 w 109"/>
                <a:gd name="T3" fmla="*/ 40 h 76"/>
                <a:gd name="T4" fmla="*/ 47 w 109"/>
                <a:gd name="T5" fmla="*/ 38 h 76"/>
                <a:gd name="T6" fmla="*/ 47 w 109"/>
                <a:gd name="T7" fmla="*/ 16 h 76"/>
                <a:gd name="T8" fmla="*/ 42 w 109"/>
                <a:gd name="T9" fmla="*/ 8 h 76"/>
                <a:gd name="T10" fmla="*/ 32 w 109"/>
                <a:gd name="T11" fmla="*/ 12 h 76"/>
                <a:gd name="T12" fmla="*/ 32 w 109"/>
                <a:gd name="T13" fmla="*/ 16 h 76"/>
                <a:gd name="T14" fmla="*/ 32 w 109"/>
                <a:gd name="T15" fmla="*/ 38 h 76"/>
                <a:gd name="T16" fmla="*/ 31 w 109"/>
                <a:gd name="T17" fmla="*/ 40 h 76"/>
                <a:gd name="T18" fmla="*/ 25 w 109"/>
                <a:gd name="T19" fmla="*/ 40 h 76"/>
                <a:gd name="T20" fmla="*/ 24 w 109"/>
                <a:gd name="T21" fmla="*/ 38 h 76"/>
                <a:gd name="T22" fmla="*/ 24 w 109"/>
                <a:gd name="T23" fmla="*/ 15 h 76"/>
                <a:gd name="T24" fmla="*/ 19 w 109"/>
                <a:gd name="T25" fmla="*/ 8 h 76"/>
                <a:gd name="T26" fmla="*/ 9 w 109"/>
                <a:gd name="T27" fmla="*/ 12 h 76"/>
                <a:gd name="T28" fmla="*/ 9 w 109"/>
                <a:gd name="T29" fmla="*/ 38 h 76"/>
                <a:gd name="T30" fmla="*/ 7 w 109"/>
                <a:gd name="T31" fmla="*/ 40 h 76"/>
                <a:gd name="T32" fmla="*/ 1 w 109"/>
                <a:gd name="T33" fmla="*/ 40 h 76"/>
                <a:gd name="T34" fmla="*/ 0 w 109"/>
                <a:gd name="T35" fmla="*/ 38 h 76"/>
                <a:gd name="T36" fmla="*/ 0 w 109"/>
                <a:gd name="T37" fmla="*/ 2 h 76"/>
                <a:gd name="T38" fmla="*/ 1 w 109"/>
                <a:gd name="T39" fmla="*/ 1 h 76"/>
                <a:gd name="T40" fmla="*/ 7 w 109"/>
                <a:gd name="T41" fmla="*/ 1 h 76"/>
                <a:gd name="T42" fmla="*/ 9 w 109"/>
                <a:gd name="T43" fmla="*/ 2 h 76"/>
                <a:gd name="T44" fmla="*/ 9 w 109"/>
                <a:gd name="T45" fmla="*/ 5 h 76"/>
                <a:gd name="T46" fmla="*/ 9 w 109"/>
                <a:gd name="T47" fmla="*/ 5 h 76"/>
                <a:gd name="T48" fmla="*/ 20 w 109"/>
                <a:gd name="T49" fmla="*/ 0 h 76"/>
                <a:gd name="T50" fmla="*/ 31 w 109"/>
                <a:gd name="T51" fmla="*/ 6 h 76"/>
                <a:gd name="T52" fmla="*/ 44 w 109"/>
                <a:gd name="T53" fmla="*/ 0 h 76"/>
                <a:gd name="T54" fmla="*/ 56 w 109"/>
                <a:gd name="T55" fmla="*/ 14 h 76"/>
                <a:gd name="T56" fmla="*/ 56 w 109"/>
                <a:gd name="T57" fmla="*/ 38 h 76"/>
                <a:gd name="T58" fmla="*/ 54 w 109"/>
                <a:gd name="T59" fmla="*/ 40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90" y="15"/>
                    <a:pt x="82" y="15"/>
                  </a:cubicBezTo>
                  <a:cubicBezTo>
                    <a:pt x="76" y="15"/>
                    <a:pt x="67" y="20"/>
                    <a:pt x="63" y="22"/>
                  </a:cubicBezTo>
                  <a:cubicBezTo>
                    <a:pt x="63"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7" y="22"/>
                  </a:cubicBezTo>
                  <a:cubicBezTo>
                    <a:pt x="17" y="73"/>
                    <a:pt x="17" y="73"/>
                    <a:pt x="17" y="73"/>
                  </a:cubicBezTo>
                  <a:cubicBezTo>
                    <a:pt x="17"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2" name="Freeform 927"/>
            <p:cNvSpPr>
              <a:spLocks noEditPoints="1"/>
            </p:cNvSpPr>
            <p:nvPr userDrawn="1"/>
          </p:nvSpPr>
          <p:spPr bwMode="gray">
            <a:xfrm>
              <a:off x="5148" y="4172"/>
              <a:ext cx="13" cy="74"/>
            </a:xfrm>
            <a:custGeom>
              <a:avLst/>
              <a:gdLst>
                <a:gd name="T0" fmla="*/ 5 w 18"/>
                <a:gd name="T1" fmla="*/ 9 h 103"/>
                <a:gd name="T2" fmla="*/ 0 w 18"/>
                <a:gd name="T3" fmla="*/ 4 h 103"/>
                <a:gd name="T4" fmla="*/ 5 w 18"/>
                <a:gd name="T5" fmla="*/ 0 h 103"/>
                <a:gd name="T6" fmla="*/ 9 w 18"/>
                <a:gd name="T7" fmla="*/ 4 h 103"/>
                <a:gd name="T8" fmla="*/ 5 w 18"/>
                <a:gd name="T9" fmla="*/ 9 h 103"/>
                <a:gd name="T10" fmla="*/ 9 w 18"/>
                <a:gd name="T11" fmla="*/ 52 h 103"/>
                <a:gd name="T12" fmla="*/ 7 w 18"/>
                <a:gd name="T13" fmla="*/ 53 h 103"/>
                <a:gd name="T14" fmla="*/ 2 w 18"/>
                <a:gd name="T15" fmla="*/ 53 h 103"/>
                <a:gd name="T16" fmla="*/ 1 w 18"/>
                <a:gd name="T17" fmla="*/ 52 h 103"/>
                <a:gd name="T18" fmla="*/ 1 w 18"/>
                <a:gd name="T19" fmla="*/ 16 h 103"/>
                <a:gd name="T20" fmla="*/ 2 w 18"/>
                <a:gd name="T21" fmla="*/ 14 h 103"/>
                <a:gd name="T22" fmla="*/ 7 w 18"/>
                <a:gd name="T23" fmla="*/ 14 h 103"/>
                <a:gd name="T24" fmla="*/ 9 w 18"/>
                <a:gd name="T25" fmla="*/ 16 h 103"/>
                <a:gd name="T26" fmla="*/ 9 w 18"/>
                <a:gd name="T27" fmla="*/ 5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6" y="0"/>
                    <a:pt x="18" y="4"/>
                    <a:pt x="18" y="9"/>
                  </a:cubicBezTo>
                  <a:cubicBezTo>
                    <a:pt x="18" y="13"/>
                    <a:pt x="17" y="18"/>
                    <a:pt x="9" y="18"/>
                  </a:cubicBezTo>
                  <a:close/>
                  <a:moveTo>
                    <a:pt x="17" y="100"/>
                  </a:moveTo>
                  <a:cubicBezTo>
                    <a:pt x="17" y="102"/>
                    <a:pt x="16"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6" y="28"/>
                    <a:pt x="17" y="30"/>
                    <a:pt x="17" y="31"/>
                  </a:cubicBezTo>
                  <a:lnTo>
                    <a:pt x="17" y="100"/>
                  </a:ln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3" name="Freeform 928"/>
            <p:cNvSpPr>
              <a:spLocks/>
            </p:cNvSpPr>
            <p:nvPr userDrawn="1"/>
          </p:nvSpPr>
          <p:spPr bwMode="gray">
            <a:xfrm>
              <a:off x="5172" y="4191"/>
              <a:ext cx="42" cy="55"/>
            </a:xfrm>
            <a:custGeom>
              <a:avLst/>
              <a:gdLst>
                <a:gd name="T0" fmla="*/ 14 w 58"/>
                <a:gd name="T1" fmla="*/ 39 h 77"/>
                <a:gd name="T2" fmla="*/ 1 w 58"/>
                <a:gd name="T3" fmla="*/ 38 h 77"/>
                <a:gd name="T4" fmla="*/ 0 w 58"/>
                <a:gd name="T5" fmla="*/ 35 h 77"/>
                <a:gd name="T6" fmla="*/ 1 w 58"/>
                <a:gd name="T7" fmla="*/ 33 h 77"/>
                <a:gd name="T8" fmla="*/ 3 w 58"/>
                <a:gd name="T9" fmla="*/ 31 h 77"/>
                <a:gd name="T10" fmla="*/ 14 w 58"/>
                <a:gd name="T11" fmla="*/ 32 h 77"/>
                <a:gd name="T12" fmla="*/ 21 w 58"/>
                <a:gd name="T13" fmla="*/ 28 h 77"/>
                <a:gd name="T14" fmla="*/ 14 w 58"/>
                <a:gd name="T15" fmla="*/ 23 h 77"/>
                <a:gd name="T16" fmla="*/ 0 w 58"/>
                <a:gd name="T17" fmla="*/ 11 h 77"/>
                <a:gd name="T18" fmla="*/ 15 w 58"/>
                <a:gd name="T19" fmla="*/ 0 h 77"/>
                <a:gd name="T20" fmla="*/ 28 w 58"/>
                <a:gd name="T21" fmla="*/ 1 h 77"/>
                <a:gd name="T22" fmla="*/ 29 w 58"/>
                <a:gd name="T23" fmla="*/ 4 h 77"/>
                <a:gd name="T24" fmla="*/ 28 w 58"/>
                <a:gd name="T25" fmla="*/ 6 h 77"/>
                <a:gd name="T26" fmla="*/ 26 w 58"/>
                <a:gd name="T27" fmla="*/ 8 h 77"/>
                <a:gd name="T28" fmla="*/ 15 w 58"/>
                <a:gd name="T29" fmla="*/ 7 h 77"/>
                <a:gd name="T30" fmla="*/ 9 w 58"/>
                <a:gd name="T31" fmla="*/ 11 h 77"/>
                <a:gd name="T32" fmla="*/ 16 w 58"/>
                <a:gd name="T33" fmla="*/ 15 h 77"/>
                <a:gd name="T34" fmla="*/ 30 w 58"/>
                <a:gd name="T35" fmla="*/ 28 h 77"/>
                <a:gd name="T36" fmla="*/ 14 w 58"/>
                <a:gd name="T37" fmla="*/ 39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7" y="77"/>
                  </a:moveTo>
                  <a:cubicBezTo>
                    <a:pt x="19" y="77"/>
                    <a:pt x="9" y="76"/>
                    <a:pt x="3" y="74"/>
                  </a:cubicBezTo>
                  <a:cubicBezTo>
                    <a:pt x="0" y="73"/>
                    <a:pt x="0" y="71"/>
                    <a:pt x="0" y="69"/>
                  </a:cubicBezTo>
                  <a:cubicBezTo>
                    <a:pt x="1" y="64"/>
                    <a:pt x="1" y="64"/>
                    <a:pt x="1" y="64"/>
                  </a:cubicBezTo>
                  <a:cubicBezTo>
                    <a:pt x="2" y="61"/>
                    <a:pt x="3" y="61"/>
                    <a:pt x="5" y="61"/>
                  </a:cubicBezTo>
                  <a:cubicBezTo>
                    <a:pt x="12" y="63"/>
                    <a:pt x="22" y="63"/>
                    <a:pt x="27" y="63"/>
                  </a:cubicBezTo>
                  <a:cubicBezTo>
                    <a:pt x="36" y="63"/>
                    <a:pt x="40" y="61"/>
                    <a:pt x="40" y="55"/>
                  </a:cubicBezTo>
                  <a:cubicBezTo>
                    <a:pt x="40" y="48"/>
                    <a:pt x="38" y="46"/>
                    <a:pt x="28" y="45"/>
                  </a:cubicBezTo>
                  <a:cubicBezTo>
                    <a:pt x="13" y="43"/>
                    <a:pt x="0" y="39"/>
                    <a:pt x="0" y="23"/>
                  </a:cubicBezTo>
                  <a:cubicBezTo>
                    <a:pt x="0" y="8"/>
                    <a:pt x="12" y="0"/>
                    <a:pt x="29" y="0"/>
                  </a:cubicBezTo>
                  <a:cubicBezTo>
                    <a:pt x="35" y="0"/>
                    <a:pt x="46" y="1"/>
                    <a:pt x="52" y="3"/>
                  </a:cubicBezTo>
                  <a:cubicBezTo>
                    <a:pt x="55" y="4"/>
                    <a:pt x="56" y="6"/>
                    <a:pt x="55" y="8"/>
                  </a:cubicBezTo>
                  <a:cubicBezTo>
                    <a:pt x="54" y="13"/>
                    <a:pt x="54" y="13"/>
                    <a:pt x="54" y="13"/>
                  </a:cubicBezTo>
                  <a:cubicBezTo>
                    <a:pt x="53" y="15"/>
                    <a:pt x="53" y="16"/>
                    <a:pt x="50" y="15"/>
                  </a:cubicBezTo>
                  <a:cubicBezTo>
                    <a:pt x="43" y="15"/>
                    <a:pt x="35" y="14"/>
                    <a:pt x="29" y="14"/>
                  </a:cubicBezTo>
                  <a:cubicBezTo>
                    <a:pt x="19" y="14"/>
                    <a:pt x="17" y="17"/>
                    <a:pt x="17" y="22"/>
                  </a:cubicBezTo>
                  <a:cubicBezTo>
                    <a:pt x="17" y="28"/>
                    <a:pt x="21" y="29"/>
                    <a:pt x="30" y="30"/>
                  </a:cubicBezTo>
                  <a:cubicBezTo>
                    <a:pt x="44" y="33"/>
                    <a:pt x="58" y="35"/>
                    <a:pt x="58" y="54"/>
                  </a:cubicBezTo>
                  <a:cubicBezTo>
                    <a:pt x="58" y="71"/>
                    <a:pt x="42" y="77"/>
                    <a:pt x="27" y="77"/>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4" name="Freeform 929"/>
            <p:cNvSpPr>
              <a:spLocks/>
            </p:cNvSpPr>
            <p:nvPr userDrawn="1"/>
          </p:nvSpPr>
          <p:spPr bwMode="gray">
            <a:xfrm>
              <a:off x="5222" y="4191"/>
              <a:ext cx="41" cy="55"/>
            </a:xfrm>
            <a:custGeom>
              <a:avLst/>
              <a:gdLst>
                <a:gd name="T0" fmla="*/ 14 w 58"/>
                <a:gd name="T1" fmla="*/ 39 h 77"/>
                <a:gd name="T2" fmla="*/ 2 w 58"/>
                <a:gd name="T3" fmla="*/ 38 h 77"/>
                <a:gd name="T4" fmla="*/ 1 w 58"/>
                <a:gd name="T5" fmla="*/ 35 h 77"/>
                <a:gd name="T6" fmla="*/ 1 w 58"/>
                <a:gd name="T7" fmla="*/ 33 h 77"/>
                <a:gd name="T8" fmla="*/ 3 w 58"/>
                <a:gd name="T9" fmla="*/ 31 h 77"/>
                <a:gd name="T10" fmla="*/ 13 w 58"/>
                <a:gd name="T11" fmla="*/ 32 h 77"/>
                <a:gd name="T12" fmla="*/ 21 w 58"/>
                <a:gd name="T13" fmla="*/ 28 h 77"/>
                <a:gd name="T14" fmla="*/ 15 w 58"/>
                <a:gd name="T15" fmla="*/ 23 h 77"/>
                <a:gd name="T16" fmla="*/ 1 w 58"/>
                <a:gd name="T17" fmla="*/ 11 h 77"/>
                <a:gd name="T18" fmla="*/ 15 w 58"/>
                <a:gd name="T19" fmla="*/ 0 h 77"/>
                <a:gd name="T20" fmla="*/ 26 w 58"/>
                <a:gd name="T21" fmla="*/ 1 h 77"/>
                <a:gd name="T22" fmla="*/ 28 w 58"/>
                <a:gd name="T23" fmla="*/ 4 h 77"/>
                <a:gd name="T24" fmla="*/ 28 w 58"/>
                <a:gd name="T25" fmla="*/ 6 h 77"/>
                <a:gd name="T26" fmla="*/ 25 w 58"/>
                <a:gd name="T27" fmla="*/ 8 h 77"/>
                <a:gd name="T28" fmla="*/ 15 w 58"/>
                <a:gd name="T29" fmla="*/ 7 h 77"/>
                <a:gd name="T30" fmla="*/ 9 w 58"/>
                <a:gd name="T31" fmla="*/ 11 h 77"/>
                <a:gd name="T32" fmla="*/ 16 w 58"/>
                <a:gd name="T33" fmla="*/ 15 h 77"/>
                <a:gd name="T34" fmla="*/ 29 w 58"/>
                <a:gd name="T35" fmla="*/ 28 h 77"/>
                <a:gd name="T36" fmla="*/ 14 w 58"/>
                <a:gd name="T37" fmla="*/ 39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8" y="77"/>
                  </a:moveTo>
                  <a:cubicBezTo>
                    <a:pt x="20" y="77"/>
                    <a:pt x="10" y="76"/>
                    <a:pt x="4" y="74"/>
                  </a:cubicBezTo>
                  <a:cubicBezTo>
                    <a:pt x="1" y="73"/>
                    <a:pt x="0" y="71"/>
                    <a:pt x="1" y="69"/>
                  </a:cubicBezTo>
                  <a:cubicBezTo>
                    <a:pt x="2" y="64"/>
                    <a:pt x="2" y="64"/>
                    <a:pt x="2" y="64"/>
                  </a:cubicBezTo>
                  <a:cubicBezTo>
                    <a:pt x="2" y="61"/>
                    <a:pt x="3" y="61"/>
                    <a:pt x="6" y="61"/>
                  </a:cubicBezTo>
                  <a:cubicBezTo>
                    <a:pt x="13" y="63"/>
                    <a:pt x="22" y="63"/>
                    <a:pt x="27" y="63"/>
                  </a:cubicBezTo>
                  <a:cubicBezTo>
                    <a:pt x="37" y="63"/>
                    <a:pt x="41" y="61"/>
                    <a:pt x="41" y="55"/>
                  </a:cubicBezTo>
                  <a:cubicBezTo>
                    <a:pt x="41" y="48"/>
                    <a:pt x="39" y="46"/>
                    <a:pt x="29" y="45"/>
                  </a:cubicBezTo>
                  <a:cubicBezTo>
                    <a:pt x="14" y="43"/>
                    <a:pt x="1" y="39"/>
                    <a:pt x="1" y="23"/>
                  </a:cubicBezTo>
                  <a:cubicBezTo>
                    <a:pt x="1" y="8"/>
                    <a:pt x="13" y="0"/>
                    <a:pt x="30" y="0"/>
                  </a:cubicBezTo>
                  <a:cubicBezTo>
                    <a:pt x="36" y="0"/>
                    <a:pt x="46" y="1"/>
                    <a:pt x="53" y="3"/>
                  </a:cubicBezTo>
                  <a:cubicBezTo>
                    <a:pt x="55" y="4"/>
                    <a:pt x="56" y="6"/>
                    <a:pt x="56" y="8"/>
                  </a:cubicBezTo>
                  <a:cubicBezTo>
                    <a:pt x="55" y="13"/>
                    <a:pt x="55" y="13"/>
                    <a:pt x="55" y="13"/>
                  </a:cubicBezTo>
                  <a:cubicBezTo>
                    <a:pt x="54" y="15"/>
                    <a:pt x="53" y="16"/>
                    <a:pt x="51" y="15"/>
                  </a:cubicBezTo>
                  <a:cubicBezTo>
                    <a:pt x="44" y="15"/>
                    <a:pt x="36" y="14"/>
                    <a:pt x="30" y="14"/>
                  </a:cubicBezTo>
                  <a:cubicBezTo>
                    <a:pt x="20" y="14"/>
                    <a:pt x="18" y="17"/>
                    <a:pt x="18" y="22"/>
                  </a:cubicBezTo>
                  <a:cubicBezTo>
                    <a:pt x="18" y="28"/>
                    <a:pt x="22" y="29"/>
                    <a:pt x="31" y="30"/>
                  </a:cubicBezTo>
                  <a:cubicBezTo>
                    <a:pt x="45" y="33"/>
                    <a:pt x="58" y="35"/>
                    <a:pt x="58" y="54"/>
                  </a:cubicBezTo>
                  <a:cubicBezTo>
                    <a:pt x="58" y="71"/>
                    <a:pt x="43" y="77"/>
                    <a:pt x="28" y="77"/>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5" name="Freeform 930"/>
            <p:cNvSpPr>
              <a:spLocks noEditPoints="1"/>
            </p:cNvSpPr>
            <p:nvPr userDrawn="1"/>
          </p:nvSpPr>
          <p:spPr bwMode="gray">
            <a:xfrm>
              <a:off x="5275" y="4172"/>
              <a:ext cx="13" cy="74"/>
            </a:xfrm>
            <a:custGeom>
              <a:avLst/>
              <a:gdLst>
                <a:gd name="T0" fmla="*/ 5 w 18"/>
                <a:gd name="T1" fmla="*/ 9 h 103"/>
                <a:gd name="T2" fmla="*/ 0 w 18"/>
                <a:gd name="T3" fmla="*/ 4 h 103"/>
                <a:gd name="T4" fmla="*/ 5 w 18"/>
                <a:gd name="T5" fmla="*/ 0 h 103"/>
                <a:gd name="T6" fmla="*/ 9 w 18"/>
                <a:gd name="T7" fmla="*/ 4 h 103"/>
                <a:gd name="T8" fmla="*/ 5 w 18"/>
                <a:gd name="T9" fmla="*/ 9 h 103"/>
                <a:gd name="T10" fmla="*/ 9 w 18"/>
                <a:gd name="T11" fmla="*/ 52 h 103"/>
                <a:gd name="T12" fmla="*/ 7 w 18"/>
                <a:gd name="T13" fmla="*/ 53 h 103"/>
                <a:gd name="T14" fmla="*/ 2 w 18"/>
                <a:gd name="T15" fmla="*/ 53 h 103"/>
                <a:gd name="T16" fmla="*/ 1 w 18"/>
                <a:gd name="T17" fmla="*/ 52 h 103"/>
                <a:gd name="T18" fmla="*/ 1 w 18"/>
                <a:gd name="T19" fmla="*/ 16 h 103"/>
                <a:gd name="T20" fmla="*/ 2 w 18"/>
                <a:gd name="T21" fmla="*/ 14 h 103"/>
                <a:gd name="T22" fmla="*/ 7 w 18"/>
                <a:gd name="T23" fmla="*/ 14 h 103"/>
                <a:gd name="T24" fmla="*/ 9 w 18"/>
                <a:gd name="T25" fmla="*/ 16 h 103"/>
                <a:gd name="T26" fmla="*/ 9 w 18"/>
                <a:gd name="T27" fmla="*/ 5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7" y="0"/>
                    <a:pt x="18" y="4"/>
                    <a:pt x="18" y="9"/>
                  </a:cubicBezTo>
                  <a:cubicBezTo>
                    <a:pt x="18" y="13"/>
                    <a:pt x="17" y="18"/>
                    <a:pt x="9" y="18"/>
                  </a:cubicBezTo>
                  <a:close/>
                  <a:moveTo>
                    <a:pt x="17" y="100"/>
                  </a:moveTo>
                  <a:cubicBezTo>
                    <a:pt x="17" y="102"/>
                    <a:pt x="17"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7" y="28"/>
                    <a:pt x="17" y="30"/>
                    <a:pt x="17" y="31"/>
                  </a:cubicBezTo>
                  <a:lnTo>
                    <a:pt x="17" y="100"/>
                  </a:ln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6" name="Freeform 931"/>
            <p:cNvSpPr>
              <a:spLocks noEditPoints="1"/>
            </p:cNvSpPr>
            <p:nvPr userDrawn="1"/>
          </p:nvSpPr>
          <p:spPr bwMode="gray">
            <a:xfrm>
              <a:off x="5299" y="4191"/>
              <a:ext cx="48" cy="55"/>
            </a:xfrm>
            <a:custGeom>
              <a:avLst/>
              <a:gdLst>
                <a:gd name="T0" fmla="*/ 17 w 67"/>
                <a:gd name="T1" fmla="*/ 39 h 77"/>
                <a:gd name="T2" fmla="*/ 0 w 67"/>
                <a:gd name="T3" fmla="*/ 19 h 77"/>
                <a:gd name="T4" fmla="*/ 17 w 67"/>
                <a:gd name="T5" fmla="*/ 0 h 77"/>
                <a:gd name="T6" fmla="*/ 34 w 67"/>
                <a:gd name="T7" fmla="*/ 19 h 77"/>
                <a:gd name="T8" fmla="*/ 17 w 67"/>
                <a:gd name="T9" fmla="*/ 39 h 77"/>
                <a:gd name="T10" fmla="*/ 17 w 67"/>
                <a:gd name="T11" fmla="*/ 8 h 77"/>
                <a:gd name="T12" fmla="*/ 9 w 67"/>
                <a:gd name="T13" fmla="*/ 20 h 77"/>
                <a:gd name="T14" fmla="*/ 17 w 67"/>
                <a:gd name="T15" fmla="*/ 32 h 77"/>
                <a:gd name="T16" fmla="*/ 26 w 67"/>
                <a:gd name="T17" fmla="*/ 20 h 77"/>
                <a:gd name="T18" fmla="*/ 17 w 67"/>
                <a:gd name="T19" fmla="*/ 8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7">
                  <a:moveTo>
                    <a:pt x="33" y="77"/>
                  </a:moveTo>
                  <a:cubicBezTo>
                    <a:pt x="2" y="77"/>
                    <a:pt x="0" y="55"/>
                    <a:pt x="0" y="37"/>
                  </a:cubicBezTo>
                  <a:cubicBezTo>
                    <a:pt x="0" y="23"/>
                    <a:pt x="4" y="0"/>
                    <a:pt x="33" y="0"/>
                  </a:cubicBezTo>
                  <a:cubicBezTo>
                    <a:pt x="62" y="0"/>
                    <a:pt x="67" y="20"/>
                    <a:pt x="67" y="37"/>
                  </a:cubicBezTo>
                  <a:cubicBezTo>
                    <a:pt x="67" y="55"/>
                    <a:pt x="64" y="77"/>
                    <a:pt x="33" y="77"/>
                  </a:cubicBezTo>
                  <a:close/>
                  <a:moveTo>
                    <a:pt x="33" y="15"/>
                  </a:moveTo>
                  <a:cubicBezTo>
                    <a:pt x="20" y="15"/>
                    <a:pt x="17" y="23"/>
                    <a:pt x="17" y="39"/>
                  </a:cubicBezTo>
                  <a:cubicBezTo>
                    <a:pt x="17" y="55"/>
                    <a:pt x="20" y="63"/>
                    <a:pt x="33" y="63"/>
                  </a:cubicBezTo>
                  <a:cubicBezTo>
                    <a:pt x="47" y="63"/>
                    <a:pt x="50" y="55"/>
                    <a:pt x="50" y="39"/>
                  </a:cubicBezTo>
                  <a:cubicBezTo>
                    <a:pt x="50" y="22"/>
                    <a:pt x="47" y="15"/>
                    <a:pt x="33" y="15"/>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7" name="Freeform 932"/>
            <p:cNvSpPr>
              <a:spLocks/>
            </p:cNvSpPr>
            <p:nvPr userDrawn="1"/>
          </p:nvSpPr>
          <p:spPr bwMode="gray">
            <a:xfrm>
              <a:off x="5357" y="4191"/>
              <a:ext cx="47" cy="55"/>
            </a:xfrm>
            <a:custGeom>
              <a:avLst/>
              <a:gdLst>
                <a:gd name="T0" fmla="*/ 33 w 65"/>
                <a:gd name="T1" fmla="*/ 40 h 76"/>
                <a:gd name="T2" fmla="*/ 27 w 65"/>
                <a:gd name="T3" fmla="*/ 40 h 76"/>
                <a:gd name="T4" fmla="*/ 25 w 65"/>
                <a:gd name="T5" fmla="*/ 38 h 76"/>
                <a:gd name="T6" fmla="*/ 25 w 65"/>
                <a:gd name="T7" fmla="*/ 16 h 76"/>
                <a:gd name="T8" fmla="*/ 20 w 65"/>
                <a:gd name="T9" fmla="*/ 8 h 76"/>
                <a:gd name="T10" fmla="*/ 9 w 65"/>
                <a:gd name="T11" fmla="*/ 12 h 76"/>
                <a:gd name="T12" fmla="*/ 9 w 65"/>
                <a:gd name="T13" fmla="*/ 38 h 76"/>
                <a:gd name="T14" fmla="*/ 7 w 65"/>
                <a:gd name="T15" fmla="*/ 40 h 76"/>
                <a:gd name="T16" fmla="*/ 1 w 65"/>
                <a:gd name="T17" fmla="*/ 40 h 76"/>
                <a:gd name="T18" fmla="*/ 0 w 65"/>
                <a:gd name="T19" fmla="*/ 38 h 76"/>
                <a:gd name="T20" fmla="*/ 0 w 65"/>
                <a:gd name="T21" fmla="*/ 2 h 76"/>
                <a:gd name="T22" fmla="*/ 1 w 65"/>
                <a:gd name="T23" fmla="*/ 1 h 76"/>
                <a:gd name="T24" fmla="*/ 7 w 65"/>
                <a:gd name="T25" fmla="*/ 1 h 76"/>
                <a:gd name="T26" fmla="*/ 9 w 65"/>
                <a:gd name="T27" fmla="*/ 2 h 76"/>
                <a:gd name="T28" fmla="*/ 9 w 65"/>
                <a:gd name="T29" fmla="*/ 5 h 76"/>
                <a:gd name="T30" fmla="*/ 9 w 65"/>
                <a:gd name="T31" fmla="*/ 5 h 76"/>
                <a:gd name="T32" fmla="*/ 22 w 65"/>
                <a:gd name="T33" fmla="*/ 0 h 76"/>
                <a:gd name="T34" fmla="*/ 34 w 65"/>
                <a:gd name="T35" fmla="*/ 15 h 76"/>
                <a:gd name="T36" fmla="*/ 34 w 65"/>
                <a:gd name="T37" fmla="*/ 38 h 76"/>
                <a:gd name="T38" fmla="*/ 33 w 65"/>
                <a:gd name="T39" fmla="*/ 40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1" y="20"/>
                    <a:pt x="16" y="22"/>
                  </a:cubicBezTo>
                  <a:cubicBezTo>
                    <a:pt x="16" y="73"/>
                    <a:pt x="16" y="73"/>
                    <a:pt x="16" y="73"/>
                  </a:cubicBezTo>
                  <a:cubicBezTo>
                    <a:pt x="16"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6" y="3"/>
                    <a:pt x="16" y="4"/>
                  </a:cubicBezTo>
                  <a:cubicBezTo>
                    <a:pt x="16" y="9"/>
                    <a:pt x="16" y="9"/>
                    <a:pt x="16" y="9"/>
                  </a:cubicBezTo>
                  <a:cubicBezTo>
                    <a:pt x="17" y="9"/>
                    <a:pt x="17" y="9"/>
                    <a:pt x="17" y="9"/>
                  </a:cubicBezTo>
                  <a:cubicBezTo>
                    <a:pt x="23" y="5"/>
                    <a:pt x="33" y="0"/>
                    <a:pt x="42" y="0"/>
                  </a:cubicBezTo>
                  <a:cubicBezTo>
                    <a:pt x="63" y="0"/>
                    <a:pt x="65" y="14"/>
                    <a:pt x="65" y="29"/>
                  </a:cubicBezTo>
                  <a:cubicBezTo>
                    <a:pt x="65" y="73"/>
                    <a:pt x="65" y="73"/>
                    <a:pt x="65" y="73"/>
                  </a:cubicBezTo>
                  <a:cubicBezTo>
                    <a:pt x="65" y="75"/>
                    <a:pt x="64" y="76"/>
                    <a:pt x="62" y="76"/>
                  </a:cubicBezTo>
                  <a:close/>
                </a:path>
              </a:pathLst>
            </a:custGeom>
            <a:solidFill>
              <a:srgbClr val="40404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8" name="Freeform 933"/>
            <p:cNvSpPr>
              <a:spLocks/>
            </p:cNvSpPr>
            <p:nvPr userDrawn="1"/>
          </p:nvSpPr>
          <p:spPr bwMode="gray">
            <a:xfrm>
              <a:off x="5454" y="4026"/>
              <a:ext cx="19" cy="220"/>
            </a:xfrm>
            <a:custGeom>
              <a:avLst/>
              <a:gdLst>
                <a:gd name="T0" fmla="*/ 19 w 19"/>
                <a:gd name="T1" fmla="*/ 220 h 220"/>
                <a:gd name="T2" fmla="*/ 19 w 19"/>
                <a:gd name="T3" fmla="*/ 0 h 220"/>
                <a:gd name="T4" fmla="*/ 0 w 19"/>
                <a:gd name="T5" fmla="*/ 0 h 220"/>
                <a:gd name="T6" fmla="*/ 0 w 19"/>
                <a:gd name="T7" fmla="*/ 220 h 220"/>
                <a:gd name="T8" fmla="*/ 19 w 19"/>
                <a:gd name="T9" fmla="*/ 220 h 220"/>
                <a:gd name="T10" fmla="*/ 19 w 19"/>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0">
                  <a:moveTo>
                    <a:pt x="19" y="220"/>
                  </a:moveTo>
                  <a:lnTo>
                    <a:pt x="19" y="0"/>
                  </a:lnTo>
                  <a:lnTo>
                    <a:pt x="0" y="0"/>
                  </a:lnTo>
                  <a:lnTo>
                    <a:pt x="0" y="220"/>
                  </a:lnTo>
                  <a:lnTo>
                    <a:pt x="19" y="220"/>
                  </a:lnTo>
                  <a:close/>
                </a:path>
              </a:pathLst>
            </a:custGeom>
            <a:solidFill>
              <a:srgbClr val="00449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49" name="Freeform 934"/>
            <p:cNvSpPr>
              <a:spLocks/>
            </p:cNvSpPr>
            <p:nvPr userDrawn="1"/>
          </p:nvSpPr>
          <p:spPr bwMode="gray">
            <a:xfrm>
              <a:off x="4040" y="3870"/>
              <a:ext cx="373" cy="139"/>
            </a:xfrm>
            <a:custGeom>
              <a:avLst/>
              <a:gdLst>
                <a:gd name="T0" fmla="*/ 0 w 521"/>
                <a:gd name="T1" fmla="*/ 100 h 193"/>
                <a:gd name="T2" fmla="*/ 165 w 521"/>
                <a:gd name="T3" fmla="*/ 79 h 193"/>
                <a:gd name="T4" fmla="*/ 184 w 521"/>
                <a:gd name="T5" fmla="*/ 74 h 193"/>
                <a:gd name="T6" fmla="*/ 220 w 521"/>
                <a:gd name="T7" fmla="*/ 58 h 193"/>
                <a:gd name="T8" fmla="*/ 249 w 521"/>
                <a:gd name="T9" fmla="*/ 30 h 193"/>
                <a:gd name="T10" fmla="*/ 267 w 521"/>
                <a:gd name="T11" fmla="*/ 4 h 193"/>
                <a:gd name="T12" fmla="*/ 267 w 521"/>
                <a:gd name="T13" fmla="*/ 0 h 193"/>
                <a:gd name="T14" fmla="*/ 246 w 521"/>
                <a:gd name="T15" fmla="*/ 27 h 193"/>
                <a:gd name="T16" fmla="*/ 218 w 521"/>
                <a:gd name="T17" fmla="*/ 53 h 193"/>
                <a:gd name="T18" fmla="*/ 183 w 521"/>
                <a:gd name="T19" fmla="*/ 68 h 193"/>
                <a:gd name="T20" fmla="*/ 165 w 521"/>
                <a:gd name="T21" fmla="*/ 71 h 193"/>
                <a:gd name="T22" fmla="*/ 150 w 521"/>
                <a:gd name="T23" fmla="*/ 73 h 193"/>
                <a:gd name="T24" fmla="*/ 0 w 521"/>
                <a:gd name="T25" fmla="*/ 90 h 193"/>
                <a:gd name="T26" fmla="*/ 0 w 521"/>
                <a:gd name="T27" fmla="*/ 100 h 1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93">
                  <a:moveTo>
                    <a:pt x="0" y="193"/>
                  </a:moveTo>
                  <a:cubicBezTo>
                    <a:pt x="0" y="193"/>
                    <a:pt x="314" y="152"/>
                    <a:pt x="323" y="151"/>
                  </a:cubicBezTo>
                  <a:cubicBezTo>
                    <a:pt x="336" y="149"/>
                    <a:pt x="348" y="146"/>
                    <a:pt x="359" y="143"/>
                  </a:cubicBezTo>
                  <a:cubicBezTo>
                    <a:pt x="385" y="136"/>
                    <a:pt x="408" y="125"/>
                    <a:pt x="429" y="111"/>
                  </a:cubicBezTo>
                  <a:cubicBezTo>
                    <a:pt x="449" y="98"/>
                    <a:pt x="467" y="78"/>
                    <a:pt x="486" y="57"/>
                  </a:cubicBezTo>
                  <a:cubicBezTo>
                    <a:pt x="497" y="43"/>
                    <a:pt x="509" y="25"/>
                    <a:pt x="521" y="8"/>
                  </a:cubicBezTo>
                  <a:cubicBezTo>
                    <a:pt x="521" y="0"/>
                    <a:pt x="521" y="0"/>
                    <a:pt x="521" y="0"/>
                  </a:cubicBezTo>
                  <a:cubicBezTo>
                    <a:pt x="507" y="20"/>
                    <a:pt x="494" y="37"/>
                    <a:pt x="480" y="53"/>
                  </a:cubicBezTo>
                  <a:cubicBezTo>
                    <a:pt x="462" y="73"/>
                    <a:pt x="443" y="90"/>
                    <a:pt x="424" y="102"/>
                  </a:cubicBezTo>
                  <a:cubicBezTo>
                    <a:pt x="404" y="115"/>
                    <a:pt x="381" y="125"/>
                    <a:pt x="357" y="131"/>
                  </a:cubicBezTo>
                  <a:cubicBezTo>
                    <a:pt x="346" y="134"/>
                    <a:pt x="334" y="136"/>
                    <a:pt x="321" y="138"/>
                  </a:cubicBezTo>
                  <a:cubicBezTo>
                    <a:pt x="312" y="139"/>
                    <a:pt x="303" y="140"/>
                    <a:pt x="294" y="141"/>
                  </a:cubicBezTo>
                  <a:cubicBezTo>
                    <a:pt x="291" y="142"/>
                    <a:pt x="0" y="173"/>
                    <a:pt x="0" y="173"/>
                  </a:cubicBezTo>
                  <a:lnTo>
                    <a:pt x="0" y="193"/>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0" name="Freeform 935"/>
            <p:cNvSpPr>
              <a:spLocks/>
            </p:cNvSpPr>
            <p:nvPr userDrawn="1"/>
          </p:nvSpPr>
          <p:spPr bwMode="gray">
            <a:xfrm>
              <a:off x="4040" y="3900"/>
              <a:ext cx="373" cy="129"/>
            </a:xfrm>
            <a:custGeom>
              <a:avLst/>
              <a:gdLst>
                <a:gd name="T0" fmla="*/ 215 w 521"/>
                <a:gd name="T1" fmla="*/ 51 h 179"/>
                <a:gd name="T2" fmla="*/ 181 w 521"/>
                <a:gd name="T3" fmla="*/ 64 h 179"/>
                <a:gd name="T4" fmla="*/ 163 w 521"/>
                <a:gd name="T5" fmla="*/ 66 h 179"/>
                <a:gd name="T6" fmla="*/ 150 w 521"/>
                <a:gd name="T7" fmla="*/ 68 h 179"/>
                <a:gd name="T8" fmla="*/ 144 w 521"/>
                <a:gd name="T9" fmla="*/ 68 h 179"/>
                <a:gd name="T10" fmla="*/ 0 w 521"/>
                <a:gd name="T11" fmla="*/ 82 h 179"/>
                <a:gd name="T12" fmla="*/ 0 w 521"/>
                <a:gd name="T13" fmla="*/ 93 h 179"/>
                <a:gd name="T14" fmla="*/ 145 w 521"/>
                <a:gd name="T15" fmla="*/ 75 h 179"/>
                <a:gd name="T16" fmla="*/ 151 w 521"/>
                <a:gd name="T17" fmla="*/ 75 h 179"/>
                <a:gd name="T18" fmla="*/ 163 w 521"/>
                <a:gd name="T19" fmla="*/ 74 h 179"/>
                <a:gd name="T20" fmla="*/ 183 w 521"/>
                <a:gd name="T21" fmla="*/ 70 h 179"/>
                <a:gd name="T22" fmla="*/ 218 w 521"/>
                <a:gd name="T23" fmla="*/ 55 h 179"/>
                <a:gd name="T24" fmla="*/ 248 w 521"/>
                <a:gd name="T25" fmla="*/ 30 h 179"/>
                <a:gd name="T26" fmla="*/ 267 w 521"/>
                <a:gd name="T27" fmla="*/ 4 h 179"/>
                <a:gd name="T28" fmla="*/ 267 w 521"/>
                <a:gd name="T29" fmla="*/ 0 h 179"/>
                <a:gd name="T30" fmla="*/ 245 w 521"/>
                <a:gd name="T31" fmla="*/ 27 h 179"/>
                <a:gd name="T32" fmla="*/ 215 w 521"/>
                <a:gd name="T33" fmla="*/ 51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79">
                  <a:moveTo>
                    <a:pt x="421" y="98"/>
                  </a:moveTo>
                  <a:cubicBezTo>
                    <a:pt x="401" y="110"/>
                    <a:pt x="378" y="118"/>
                    <a:pt x="353" y="123"/>
                  </a:cubicBezTo>
                  <a:cubicBezTo>
                    <a:pt x="343" y="125"/>
                    <a:pt x="331" y="127"/>
                    <a:pt x="318" y="128"/>
                  </a:cubicBezTo>
                  <a:cubicBezTo>
                    <a:pt x="310" y="129"/>
                    <a:pt x="302" y="130"/>
                    <a:pt x="294" y="131"/>
                  </a:cubicBezTo>
                  <a:cubicBezTo>
                    <a:pt x="290" y="131"/>
                    <a:pt x="285" y="131"/>
                    <a:pt x="281" y="132"/>
                  </a:cubicBezTo>
                  <a:cubicBezTo>
                    <a:pt x="185" y="140"/>
                    <a:pt x="89" y="150"/>
                    <a:pt x="0" y="158"/>
                  </a:cubicBezTo>
                  <a:cubicBezTo>
                    <a:pt x="0" y="179"/>
                    <a:pt x="0" y="179"/>
                    <a:pt x="0" y="179"/>
                  </a:cubicBezTo>
                  <a:cubicBezTo>
                    <a:pt x="90" y="168"/>
                    <a:pt x="186" y="156"/>
                    <a:pt x="283" y="145"/>
                  </a:cubicBezTo>
                  <a:cubicBezTo>
                    <a:pt x="287" y="145"/>
                    <a:pt x="291" y="144"/>
                    <a:pt x="295" y="144"/>
                  </a:cubicBezTo>
                  <a:cubicBezTo>
                    <a:pt x="303" y="143"/>
                    <a:pt x="311" y="142"/>
                    <a:pt x="319" y="141"/>
                  </a:cubicBezTo>
                  <a:cubicBezTo>
                    <a:pt x="333" y="139"/>
                    <a:pt x="345" y="137"/>
                    <a:pt x="356" y="135"/>
                  </a:cubicBezTo>
                  <a:cubicBezTo>
                    <a:pt x="382" y="129"/>
                    <a:pt x="405" y="120"/>
                    <a:pt x="426" y="107"/>
                  </a:cubicBezTo>
                  <a:cubicBezTo>
                    <a:pt x="446" y="95"/>
                    <a:pt x="464" y="78"/>
                    <a:pt x="483" y="57"/>
                  </a:cubicBezTo>
                  <a:cubicBezTo>
                    <a:pt x="495" y="44"/>
                    <a:pt x="508" y="25"/>
                    <a:pt x="521" y="8"/>
                  </a:cubicBezTo>
                  <a:cubicBezTo>
                    <a:pt x="521" y="0"/>
                    <a:pt x="521" y="0"/>
                    <a:pt x="521" y="0"/>
                  </a:cubicBezTo>
                  <a:cubicBezTo>
                    <a:pt x="506" y="21"/>
                    <a:pt x="492" y="37"/>
                    <a:pt x="478" y="52"/>
                  </a:cubicBezTo>
                  <a:cubicBezTo>
                    <a:pt x="460" y="71"/>
                    <a:pt x="440" y="87"/>
                    <a:pt x="421" y="98"/>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1" name="Freeform 936"/>
            <p:cNvSpPr>
              <a:spLocks/>
            </p:cNvSpPr>
            <p:nvPr userDrawn="1"/>
          </p:nvSpPr>
          <p:spPr bwMode="gray">
            <a:xfrm>
              <a:off x="4040" y="3932"/>
              <a:ext cx="373" cy="116"/>
            </a:xfrm>
            <a:custGeom>
              <a:avLst/>
              <a:gdLst>
                <a:gd name="T0" fmla="*/ 244 w 521"/>
                <a:gd name="T1" fmla="*/ 25 h 162"/>
                <a:gd name="T2" fmla="*/ 213 w 521"/>
                <a:gd name="T3" fmla="*/ 47 h 162"/>
                <a:gd name="T4" fmla="*/ 178 w 521"/>
                <a:gd name="T5" fmla="*/ 57 h 162"/>
                <a:gd name="T6" fmla="*/ 160 w 521"/>
                <a:gd name="T7" fmla="*/ 59 h 162"/>
                <a:gd name="T8" fmla="*/ 0 w 521"/>
                <a:gd name="T9" fmla="*/ 73 h 162"/>
                <a:gd name="T10" fmla="*/ 0 w 521"/>
                <a:gd name="T11" fmla="*/ 83 h 162"/>
                <a:gd name="T12" fmla="*/ 142 w 521"/>
                <a:gd name="T13" fmla="*/ 68 h 162"/>
                <a:gd name="T14" fmla="*/ 161 w 521"/>
                <a:gd name="T15" fmla="*/ 66 h 162"/>
                <a:gd name="T16" fmla="*/ 180 w 521"/>
                <a:gd name="T17" fmla="*/ 63 h 162"/>
                <a:gd name="T18" fmla="*/ 215 w 521"/>
                <a:gd name="T19" fmla="*/ 52 h 162"/>
                <a:gd name="T20" fmla="*/ 247 w 521"/>
                <a:gd name="T21" fmla="*/ 27 h 162"/>
                <a:gd name="T22" fmla="*/ 267 w 521"/>
                <a:gd name="T23" fmla="*/ 4 h 162"/>
                <a:gd name="T24" fmla="*/ 267 w 521"/>
                <a:gd name="T25" fmla="*/ 0 h 162"/>
                <a:gd name="T26" fmla="*/ 244 w 521"/>
                <a:gd name="T27" fmla="*/ 25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62">
                  <a:moveTo>
                    <a:pt x="476" y="49"/>
                  </a:moveTo>
                  <a:cubicBezTo>
                    <a:pt x="457" y="67"/>
                    <a:pt x="437" y="81"/>
                    <a:pt x="416" y="91"/>
                  </a:cubicBezTo>
                  <a:cubicBezTo>
                    <a:pt x="396" y="100"/>
                    <a:pt x="374" y="107"/>
                    <a:pt x="348" y="111"/>
                  </a:cubicBezTo>
                  <a:cubicBezTo>
                    <a:pt x="338" y="113"/>
                    <a:pt x="326" y="114"/>
                    <a:pt x="313" y="116"/>
                  </a:cubicBezTo>
                  <a:cubicBezTo>
                    <a:pt x="0" y="142"/>
                    <a:pt x="0" y="142"/>
                    <a:pt x="0" y="142"/>
                  </a:cubicBezTo>
                  <a:cubicBezTo>
                    <a:pt x="0" y="162"/>
                    <a:pt x="0" y="162"/>
                    <a:pt x="0" y="162"/>
                  </a:cubicBezTo>
                  <a:cubicBezTo>
                    <a:pt x="278" y="132"/>
                    <a:pt x="278" y="132"/>
                    <a:pt x="278" y="132"/>
                  </a:cubicBezTo>
                  <a:cubicBezTo>
                    <a:pt x="314" y="128"/>
                    <a:pt x="314" y="128"/>
                    <a:pt x="314" y="128"/>
                  </a:cubicBezTo>
                  <a:cubicBezTo>
                    <a:pt x="328" y="127"/>
                    <a:pt x="340" y="125"/>
                    <a:pt x="350" y="123"/>
                  </a:cubicBezTo>
                  <a:cubicBezTo>
                    <a:pt x="377" y="118"/>
                    <a:pt x="400" y="110"/>
                    <a:pt x="421" y="100"/>
                  </a:cubicBezTo>
                  <a:cubicBezTo>
                    <a:pt x="441" y="89"/>
                    <a:pt x="462" y="71"/>
                    <a:pt x="482" y="53"/>
                  </a:cubicBezTo>
                  <a:cubicBezTo>
                    <a:pt x="495" y="40"/>
                    <a:pt x="507" y="24"/>
                    <a:pt x="521" y="7"/>
                  </a:cubicBezTo>
                  <a:cubicBezTo>
                    <a:pt x="521" y="0"/>
                    <a:pt x="521" y="0"/>
                    <a:pt x="521" y="0"/>
                  </a:cubicBezTo>
                  <a:cubicBezTo>
                    <a:pt x="505" y="19"/>
                    <a:pt x="491" y="35"/>
                    <a:pt x="476" y="49"/>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2" name="Freeform 937"/>
            <p:cNvSpPr>
              <a:spLocks/>
            </p:cNvSpPr>
            <p:nvPr userDrawn="1"/>
          </p:nvSpPr>
          <p:spPr bwMode="gray">
            <a:xfrm>
              <a:off x="4040" y="3994"/>
              <a:ext cx="373" cy="94"/>
            </a:xfrm>
            <a:custGeom>
              <a:avLst/>
              <a:gdLst>
                <a:gd name="T0" fmla="*/ 205 w 521"/>
                <a:gd name="T1" fmla="*/ 36 h 131"/>
                <a:gd name="T2" fmla="*/ 175 w 521"/>
                <a:gd name="T3" fmla="*/ 45 h 131"/>
                <a:gd name="T4" fmla="*/ 151 w 521"/>
                <a:gd name="T5" fmla="*/ 47 h 131"/>
                <a:gd name="T6" fmla="*/ 140 w 521"/>
                <a:gd name="T7" fmla="*/ 48 h 131"/>
                <a:gd name="T8" fmla="*/ 67 w 521"/>
                <a:gd name="T9" fmla="*/ 52 h 131"/>
                <a:gd name="T10" fmla="*/ 0 w 521"/>
                <a:gd name="T11" fmla="*/ 57 h 131"/>
                <a:gd name="T12" fmla="*/ 0 w 521"/>
                <a:gd name="T13" fmla="*/ 67 h 131"/>
                <a:gd name="T14" fmla="*/ 68 w 521"/>
                <a:gd name="T15" fmla="*/ 61 h 131"/>
                <a:gd name="T16" fmla="*/ 140 w 521"/>
                <a:gd name="T17" fmla="*/ 55 h 131"/>
                <a:gd name="T18" fmla="*/ 158 w 521"/>
                <a:gd name="T19" fmla="*/ 54 h 131"/>
                <a:gd name="T20" fmla="*/ 176 w 521"/>
                <a:gd name="T21" fmla="*/ 52 h 131"/>
                <a:gd name="T22" fmla="*/ 212 w 521"/>
                <a:gd name="T23" fmla="*/ 43 h 131"/>
                <a:gd name="T24" fmla="*/ 244 w 521"/>
                <a:gd name="T25" fmla="*/ 24 h 131"/>
                <a:gd name="T26" fmla="*/ 267 w 521"/>
                <a:gd name="T27" fmla="*/ 4 h 131"/>
                <a:gd name="T28" fmla="*/ 267 w 521"/>
                <a:gd name="T29" fmla="*/ 0 h 131"/>
                <a:gd name="T30" fmla="*/ 244 w 521"/>
                <a:gd name="T31" fmla="*/ 19 h 131"/>
                <a:gd name="T32" fmla="*/ 205 w 521"/>
                <a:gd name="T33" fmla="*/ 3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31">
                  <a:moveTo>
                    <a:pt x="400" y="69"/>
                  </a:moveTo>
                  <a:cubicBezTo>
                    <a:pt x="382" y="80"/>
                    <a:pt x="368" y="86"/>
                    <a:pt x="342" y="88"/>
                  </a:cubicBezTo>
                  <a:cubicBezTo>
                    <a:pt x="326" y="90"/>
                    <a:pt x="310" y="91"/>
                    <a:pt x="295" y="92"/>
                  </a:cubicBezTo>
                  <a:cubicBezTo>
                    <a:pt x="287" y="92"/>
                    <a:pt x="279" y="92"/>
                    <a:pt x="272" y="93"/>
                  </a:cubicBezTo>
                  <a:cubicBezTo>
                    <a:pt x="224" y="96"/>
                    <a:pt x="178" y="99"/>
                    <a:pt x="131" y="102"/>
                  </a:cubicBezTo>
                  <a:cubicBezTo>
                    <a:pt x="0" y="111"/>
                    <a:pt x="0" y="111"/>
                    <a:pt x="0" y="111"/>
                  </a:cubicBezTo>
                  <a:cubicBezTo>
                    <a:pt x="0" y="131"/>
                    <a:pt x="0" y="131"/>
                    <a:pt x="0" y="131"/>
                  </a:cubicBezTo>
                  <a:cubicBezTo>
                    <a:pt x="132" y="119"/>
                    <a:pt x="132" y="119"/>
                    <a:pt x="132" y="119"/>
                  </a:cubicBezTo>
                  <a:cubicBezTo>
                    <a:pt x="175" y="115"/>
                    <a:pt x="224" y="111"/>
                    <a:pt x="273" y="107"/>
                  </a:cubicBezTo>
                  <a:cubicBezTo>
                    <a:pt x="308" y="104"/>
                    <a:pt x="308" y="104"/>
                    <a:pt x="308" y="104"/>
                  </a:cubicBezTo>
                  <a:cubicBezTo>
                    <a:pt x="322" y="103"/>
                    <a:pt x="333" y="102"/>
                    <a:pt x="343" y="100"/>
                  </a:cubicBezTo>
                  <a:cubicBezTo>
                    <a:pt x="370" y="97"/>
                    <a:pt x="393" y="91"/>
                    <a:pt x="413" y="84"/>
                  </a:cubicBezTo>
                  <a:cubicBezTo>
                    <a:pt x="435" y="75"/>
                    <a:pt x="456" y="63"/>
                    <a:pt x="476" y="48"/>
                  </a:cubicBezTo>
                  <a:cubicBezTo>
                    <a:pt x="495" y="34"/>
                    <a:pt x="521" y="7"/>
                    <a:pt x="521" y="7"/>
                  </a:cubicBezTo>
                  <a:cubicBezTo>
                    <a:pt x="521" y="0"/>
                    <a:pt x="521" y="0"/>
                    <a:pt x="521" y="0"/>
                  </a:cubicBezTo>
                  <a:cubicBezTo>
                    <a:pt x="504" y="16"/>
                    <a:pt x="494" y="26"/>
                    <a:pt x="476" y="38"/>
                  </a:cubicBezTo>
                  <a:cubicBezTo>
                    <a:pt x="454" y="52"/>
                    <a:pt x="416" y="60"/>
                    <a:pt x="400" y="69"/>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3" name="Freeform 938"/>
            <p:cNvSpPr>
              <a:spLocks/>
            </p:cNvSpPr>
            <p:nvPr userDrawn="1"/>
          </p:nvSpPr>
          <p:spPr bwMode="gray">
            <a:xfrm>
              <a:off x="4040" y="4031"/>
              <a:ext cx="373" cy="76"/>
            </a:xfrm>
            <a:custGeom>
              <a:avLst/>
              <a:gdLst>
                <a:gd name="T0" fmla="*/ 208 w 521"/>
                <a:gd name="T1" fmla="*/ 29 h 106"/>
                <a:gd name="T2" fmla="*/ 174 w 521"/>
                <a:gd name="T3" fmla="*/ 35 h 106"/>
                <a:gd name="T4" fmla="*/ 156 w 521"/>
                <a:gd name="T5" fmla="*/ 37 h 106"/>
                <a:gd name="T6" fmla="*/ 138 w 521"/>
                <a:gd name="T7" fmla="*/ 37 h 106"/>
                <a:gd name="T8" fmla="*/ 0 w 521"/>
                <a:gd name="T9" fmla="*/ 44 h 106"/>
                <a:gd name="T10" fmla="*/ 0 w 521"/>
                <a:gd name="T11" fmla="*/ 54 h 106"/>
                <a:gd name="T12" fmla="*/ 138 w 521"/>
                <a:gd name="T13" fmla="*/ 44 h 106"/>
                <a:gd name="T14" fmla="*/ 156 w 521"/>
                <a:gd name="T15" fmla="*/ 43 h 106"/>
                <a:gd name="T16" fmla="*/ 174 w 521"/>
                <a:gd name="T17" fmla="*/ 41 h 106"/>
                <a:gd name="T18" fmla="*/ 210 w 521"/>
                <a:gd name="T19" fmla="*/ 34 h 106"/>
                <a:gd name="T20" fmla="*/ 243 w 521"/>
                <a:gd name="T21" fmla="*/ 18 h 106"/>
                <a:gd name="T22" fmla="*/ 267 w 521"/>
                <a:gd name="T23" fmla="*/ 0 h 106"/>
                <a:gd name="T24" fmla="*/ 267 w 521"/>
                <a:gd name="T25" fmla="*/ 0 h 106"/>
                <a:gd name="T26" fmla="*/ 241 w 521"/>
                <a:gd name="T27" fmla="*/ 14 h 106"/>
                <a:gd name="T28" fmla="*/ 208 w 521"/>
                <a:gd name="T29" fmla="*/ 29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6">
                  <a:moveTo>
                    <a:pt x="407" y="56"/>
                  </a:moveTo>
                  <a:cubicBezTo>
                    <a:pt x="387" y="62"/>
                    <a:pt x="365" y="66"/>
                    <a:pt x="339" y="68"/>
                  </a:cubicBezTo>
                  <a:cubicBezTo>
                    <a:pt x="328" y="69"/>
                    <a:pt x="317" y="70"/>
                    <a:pt x="304" y="71"/>
                  </a:cubicBezTo>
                  <a:cubicBezTo>
                    <a:pt x="269" y="72"/>
                    <a:pt x="269" y="72"/>
                    <a:pt x="269" y="72"/>
                  </a:cubicBezTo>
                  <a:cubicBezTo>
                    <a:pt x="182" y="76"/>
                    <a:pt x="95" y="81"/>
                    <a:pt x="0" y="86"/>
                  </a:cubicBezTo>
                  <a:cubicBezTo>
                    <a:pt x="0" y="106"/>
                    <a:pt x="0" y="106"/>
                    <a:pt x="0" y="106"/>
                  </a:cubicBezTo>
                  <a:cubicBezTo>
                    <a:pt x="91" y="99"/>
                    <a:pt x="180" y="92"/>
                    <a:pt x="270" y="86"/>
                  </a:cubicBezTo>
                  <a:cubicBezTo>
                    <a:pt x="305" y="83"/>
                    <a:pt x="305" y="83"/>
                    <a:pt x="305" y="83"/>
                  </a:cubicBezTo>
                  <a:cubicBezTo>
                    <a:pt x="318" y="83"/>
                    <a:pt x="329" y="82"/>
                    <a:pt x="340" y="80"/>
                  </a:cubicBezTo>
                  <a:cubicBezTo>
                    <a:pt x="366" y="77"/>
                    <a:pt x="389" y="73"/>
                    <a:pt x="409" y="66"/>
                  </a:cubicBezTo>
                  <a:cubicBezTo>
                    <a:pt x="432" y="59"/>
                    <a:pt x="454" y="49"/>
                    <a:pt x="474" y="35"/>
                  </a:cubicBezTo>
                  <a:cubicBezTo>
                    <a:pt x="490" y="26"/>
                    <a:pt x="505" y="14"/>
                    <a:pt x="521" y="0"/>
                  </a:cubicBezTo>
                  <a:cubicBezTo>
                    <a:pt x="521" y="0"/>
                    <a:pt x="521" y="0"/>
                    <a:pt x="521" y="0"/>
                  </a:cubicBezTo>
                  <a:cubicBezTo>
                    <a:pt x="503" y="15"/>
                    <a:pt x="487" y="18"/>
                    <a:pt x="470" y="28"/>
                  </a:cubicBezTo>
                  <a:cubicBezTo>
                    <a:pt x="450" y="40"/>
                    <a:pt x="428" y="50"/>
                    <a:pt x="407" y="56"/>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4" name="Freeform 939"/>
            <p:cNvSpPr>
              <a:spLocks/>
            </p:cNvSpPr>
            <p:nvPr userDrawn="1"/>
          </p:nvSpPr>
          <p:spPr bwMode="gray">
            <a:xfrm>
              <a:off x="4040" y="4055"/>
              <a:ext cx="373" cy="72"/>
            </a:xfrm>
            <a:custGeom>
              <a:avLst/>
              <a:gdLst>
                <a:gd name="T0" fmla="*/ 207 w 521"/>
                <a:gd name="T1" fmla="*/ 29 h 100"/>
                <a:gd name="T2" fmla="*/ 173 w 521"/>
                <a:gd name="T3" fmla="*/ 35 h 100"/>
                <a:gd name="T4" fmla="*/ 154 w 521"/>
                <a:gd name="T5" fmla="*/ 35 h 100"/>
                <a:gd name="T6" fmla="*/ 136 w 521"/>
                <a:gd name="T7" fmla="*/ 36 h 100"/>
                <a:gd name="T8" fmla="*/ 0 w 521"/>
                <a:gd name="T9" fmla="*/ 42 h 100"/>
                <a:gd name="T10" fmla="*/ 0 w 521"/>
                <a:gd name="T11" fmla="*/ 52 h 100"/>
                <a:gd name="T12" fmla="*/ 137 w 521"/>
                <a:gd name="T13" fmla="*/ 42 h 100"/>
                <a:gd name="T14" fmla="*/ 155 w 521"/>
                <a:gd name="T15" fmla="*/ 42 h 100"/>
                <a:gd name="T16" fmla="*/ 173 w 521"/>
                <a:gd name="T17" fmla="*/ 40 h 100"/>
                <a:gd name="T18" fmla="*/ 208 w 521"/>
                <a:gd name="T19" fmla="*/ 35 h 100"/>
                <a:gd name="T20" fmla="*/ 242 w 521"/>
                <a:gd name="T21" fmla="*/ 22 h 100"/>
                <a:gd name="T22" fmla="*/ 267 w 521"/>
                <a:gd name="T23" fmla="*/ 4 h 100"/>
                <a:gd name="T24" fmla="*/ 267 w 521"/>
                <a:gd name="T25" fmla="*/ 0 h 100"/>
                <a:gd name="T26" fmla="*/ 240 w 521"/>
                <a:gd name="T27" fmla="*/ 17 h 100"/>
                <a:gd name="T28" fmla="*/ 207 w 521"/>
                <a:gd name="T29" fmla="*/ 29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0">
                  <a:moveTo>
                    <a:pt x="403" y="56"/>
                  </a:moveTo>
                  <a:cubicBezTo>
                    <a:pt x="384" y="61"/>
                    <a:pt x="362" y="64"/>
                    <a:pt x="336" y="66"/>
                  </a:cubicBezTo>
                  <a:cubicBezTo>
                    <a:pt x="325" y="67"/>
                    <a:pt x="314" y="67"/>
                    <a:pt x="301" y="67"/>
                  </a:cubicBezTo>
                  <a:cubicBezTo>
                    <a:pt x="266" y="69"/>
                    <a:pt x="266" y="69"/>
                    <a:pt x="266" y="69"/>
                  </a:cubicBezTo>
                  <a:cubicBezTo>
                    <a:pt x="179" y="72"/>
                    <a:pt x="90" y="76"/>
                    <a:pt x="0" y="80"/>
                  </a:cubicBezTo>
                  <a:cubicBezTo>
                    <a:pt x="0" y="100"/>
                    <a:pt x="0" y="100"/>
                    <a:pt x="0" y="100"/>
                  </a:cubicBezTo>
                  <a:cubicBezTo>
                    <a:pt x="90" y="94"/>
                    <a:pt x="178" y="88"/>
                    <a:pt x="267" y="82"/>
                  </a:cubicBezTo>
                  <a:cubicBezTo>
                    <a:pt x="302" y="80"/>
                    <a:pt x="302" y="80"/>
                    <a:pt x="302" y="80"/>
                  </a:cubicBezTo>
                  <a:cubicBezTo>
                    <a:pt x="315" y="80"/>
                    <a:pt x="326" y="79"/>
                    <a:pt x="336" y="78"/>
                  </a:cubicBezTo>
                  <a:cubicBezTo>
                    <a:pt x="363" y="75"/>
                    <a:pt x="385" y="72"/>
                    <a:pt x="406" y="66"/>
                  </a:cubicBezTo>
                  <a:cubicBezTo>
                    <a:pt x="429" y="60"/>
                    <a:pt x="451" y="52"/>
                    <a:pt x="472" y="41"/>
                  </a:cubicBezTo>
                  <a:cubicBezTo>
                    <a:pt x="488" y="32"/>
                    <a:pt x="504" y="21"/>
                    <a:pt x="521" y="9"/>
                  </a:cubicBezTo>
                  <a:cubicBezTo>
                    <a:pt x="521" y="0"/>
                    <a:pt x="521" y="0"/>
                    <a:pt x="521" y="0"/>
                  </a:cubicBezTo>
                  <a:cubicBezTo>
                    <a:pt x="503" y="13"/>
                    <a:pt x="485" y="24"/>
                    <a:pt x="468" y="33"/>
                  </a:cubicBezTo>
                  <a:cubicBezTo>
                    <a:pt x="447" y="43"/>
                    <a:pt x="426" y="51"/>
                    <a:pt x="403" y="56"/>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5" name="Freeform 940"/>
            <p:cNvSpPr>
              <a:spLocks/>
            </p:cNvSpPr>
            <p:nvPr userDrawn="1"/>
          </p:nvSpPr>
          <p:spPr bwMode="gray">
            <a:xfrm>
              <a:off x="4040" y="4087"/>
              <a:ext cx="373" cy="59"/>
            </a:xfrm>
            <a:custGeom>
              <a:avLst/>
              <a:gdLst>
                <a:gd name="T0" fmla="*/ 205 w 521"/>
                <a:gd name="T1" fmla="*/ 23 h 83"/>
                <a:gd name="T2" fmla="*/ 170 w 521"/>
                <a:gd name="T3" fmla="*/ 27 h 83"/>
                <a:gd name="T4" fmla="*/ 153 w 521"/>
                <a:gd name="T5" fmla="*/ 27 h 83"/>
                <a:gd name="T6" fmla="*/ 0 w 521"/>
                <a:gd name="T7" fmla="*/ 31 h 83"/>
                <a:gd name="T8" fmla="*/ 0 w 521"/>
                <a:gd name="T9" fmla="*/ 42 h 83"/>
                <a:gd name="T10" fmla="*/ 136 w 521"/>
                <a:gd name="T11" fmla="*/ 35 h 83"/>
                <a:gd name="T12" fmla="*/ 153 w 521"/>
                <a:gd name="T13" fmla="*/ 34 h 83"/>
                <a:gd name="T14" fmla="*/ 171 w 521"/>
                <a:gd name="T15" fmla="*/ 33 h 83"/>
                <a:gd name="T16" fmla="*/ 206 w 521"/>
                <a:gd name="T17" fmla="*/ 28 h 83"/>
                <a:gd name="T18" fmla="*/ 241 w 521"/>
                <a:gd name="T19" fmla="*/ 18 h 83"/>
                <a:gd name="T20" fmla="*/ 267 w 521"/>
                <a:gd name="T21" fmla="*/ 4 h 83"/>
                <a:gd name="T22" fmla="*/ 267 w 521"/>
                <a:gd name="T23" fmla="*/ 0 h 83"/>
                <a:gd name="T24" fmla="*/ 239 w 521"/>
                <a:gd name="T25" fmla="*/ 14 h 83"/>
                <a:gd name="T26" fmla="*/ 205 w 521"/>
                <a:gd name="T27" fmla="*/ 23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83">
                  <a:moveTo>
                    <a:pt x="400" y="46"/>
                  </a:moveTo>
                  <a:cubicBezTo>
                    <a:pt x="380" y="49"/>
                    <a:pt x="359" y="52"/>
                    <a:pt x="333" y="53"/>
                  </a:cubicBezTo>
                  <a:cubicBezTo>
                    <a:pt x="323" y="54"/>
                    <a:pt x="312" y="54"/>
                    <a:pt x="299" y="54"/>
                  </a:cubicBezTo>
                  <a:cubicBezTo>
                    <a:pt x="0" y="62"/>
                    <a:pt x="0" y="62"/>
                    <a:pt x="0" y="62"/>
                  </a:cubicBezTo>
                  <a:cubicBezTo>
                    <a:pt x="0" y="83"/>
                    <a:pt x="0" y="83"/>
                    <a:pt x="0" y="83"/>
                  </a:cubicBezTo>
                  <a:cubicBezTo>
                    <a:pt x="265" y="69"/>
                    <a:pt x="265" y="69"/>
                    <a:pt x="265" y="69"/>
                  </a:cubicBezTo>
                  <a:cubicBezTo>
                    <a:pt x="299" y="67"/>
                    <a:pt x="299" y="67"/>
                    <a:pt x="299" y="67"/>
                  </a:cubicBezTo>
                  <a:cubicBezTo>
                    <a:pt x="312" y="66"/>
                    <a:pt x="323" y="66"/>
                    <a:pt x="334" y="65"/>
                  </a:cubicBezTo>
                  <a:cubicBezTo>
                    <a:pt x="360" y="63"/>
                    <a:pt x="382" y="60"/>
                    <a:pt x="402" y="56"/>
                  </a:cubicBezTo>
                  <a:cubicBezTo>
                    <a:pt x="425" y="51"/>
                    <a:pt x="448" y="44"/>
                    <a:pt x="469" y="35"/>
                  </a:cubicBezTo>
                  <a:cubicBezTo>
                    <a:pt x="486" y="27"/>
                    <a:pt x="503" y="19"/>
                    <a:pt x="521" y="8"/>
                  </a:cubicBezTo>
                  <a:cubicBezTo>
                    <a:pt x="521" y="0"/>
                    <a:pt x="521" y="0"/>
                    <a:pt x="521" y="0"/>
                  </a:cubicBezTo>
                  <a:cubicBezTo>
                    <a:pt x="502" y="11"/>
                    <a:pt x="484" y="20"/>
                    <a:pt x="466" y="27"/>
                  </a:cubicBezTo>
                  <a:cubicBezTo>
                    <a:pt x="445" y="35"/>
                    <a:pt x="423" y="41"/>
                    <a:pt x="400" y="46"/>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6" name="Freeform 941"/>
            <p:cNvSpPr>
              <a:spLocks/>
            </p:cNvSpPr>
            <p:nvPr userDrawn="1"/>
          </p:nvSpPr>
          <p:spPr bwMode="gray">
            <a:xfrm>
              <a:off x="4040" y="4117"/>
              <a:ext cx="373" cy="50"/>
            </a:xfrm>
            <a:custGeom>
              <a:avLst/>
              <a:gdLst>
                <a:gd name="T0" fmla="*/ 204 w 521"/>
                <a:gd name="T1" fmla="*/ 20 h 69"/>
                <a:gd name="T2" fmla="*/ 147 w 521"/>
                <a:gd name="T3" fmla="*/ 22 h 69"/>
                <a:gd name="T4" fmla="*/ 135 w 521"/>
                <a:gd name="T5" fmla="*/ 22 h 69"/>
                <a:gd name="T6" fmla="*/ 0 w 521"/>
                <a:gd name="T7" fmla="*/ 25 h 69"/>
                <a:gd name="T8" fmla="*/ 0 w 521"/>
                <a:gd name="T9" fmla="*/ 36 h 69"/>
                <a:gd name="T10" fmla="*/ 135 w 521"/>
                <a:gd name="T11" fmla="*/ 30 h 69"/>
                <a:gd name="T12" fmla="*/ 147 w 521"/>
                <a:gd name="T13" fmla="*/ 30 h 69"/>
                <a:gd name="T14" fmla="*/ 205 w 521"/>
                <a:gd name="T15" fmla="*/ 25 h 69"/>
                <a:gd name="T16" fmla="*/ 239 w 521"/>
                <a:gd name="T17" fmla="*/ 16 h 69"/>
                <a:gd name="T18" fmla="*/ 267 w 521"/>
                <a:gd name="T19" fmla="*/ 4 h 69"/>
                <a:gd name="T20" fmla="*/ 267 w 521"/>
                <a:gd name="T21" fmla="*/ 0 h 69"/>
                <a:gd name="T22" fmla="*/ 238 w 521"/>
                <a:gd name="T23" fmla="*/ 12 h 69"/>
                <a:gd name="T24" fmla="*/ 204 w 521"/>
                <a:gd name="T25" fmla="*/ 2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69">
                  <a:moveTo>
                    <a:pt x="398" y="37"/>
                  </a:moveTo>
                  <a:cubicBezTo>
                    <a:pt x="361" y="42"/>
                    <a:pt x="324" y="43"/>
                    <a:pt x="287" y="43"/>
                  </a:cubicBezTo>
                  <a:cubicBezTo>
                    <a:pt x="279" y="43"/>
                    <a:pt x="270" y="43"/>
                    <a:pt x="262" y="43"/>
                  </a:cubicBezTo>
                  <a:cubicBezTo>
                    <a:pt x="0" y="48"/>
                    <a:pt x="0" y="48"/>
                    <a:pt x="0" y="48"/>
                  </a:cubicBezTo>
                  <a:cubicBezTo>
                    <a:pt x="0" y="69"/>
                    <a:pt x="0" y="69"/>
                    <a:pt x="0" y="69"/>
                  </a:cubicBezTo>
                  <a:cubicBezTo>
                    <a:pt x="263" y="57"/>
                    <a:pt x="263" y="57"/>
                    <a:pt x="263" y="57"/>
                  </a:cubicBezTo>
                  <a:cubicBezTo>
                    <a:pt x="271" y="57"/>
                    <a:pt x="279" y="56"/>
                    <a:pt x="288" y="56"/>
                  </a:cubicBezTo>
                  <a:cubicBezTo>
                    <a:pt x="324" y="55"/>
                    <a:pt x="362" y="53"/>
                    <a:pt x="400" y="47"/>
                  </a:cubicBezTo>
                  <a:cubicBezTo>
                    <a:pt x="423" y="43"/>
                    <a:pt x="446" y="38"/>
                    <a:pt x="467" y="31"/>
                  </a:cubicBezTo>
                  <a:cubicBezTo>
                    <a:pt x="484" y="25"/>
                    <a:pt x="502" y="17"/>
                    <a:pt x="521" y="8"/>
                  </a:cubicBezTo>
                  <a:cubicBezTo>
                    <a:pt x="521" y="0"/>
                    <a:pt x="521" y="0"/>
                    <a:pt x="521" y="0"/>
                  </a:cubicBezTo>
                  <a:cubicBezTo>
                    <a:pt x="502" y="9"/>
                    <a:pt x="483" y="17"/>
                    <a:pt x="464" y="23"/>
                  </a:cubicBezTo>
                  <a:cubicBezTo>
                    <a:pt x="443" y="29"/>
                    <a:pt x="421" y="34"/>
                    <a:pt x="398" y="37"/>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7" name="Freeform 942"/>
            <p:cNvSpPr>
              <a:spLocks/>
            </p:cNvSpPr>
            <p:nvPr userDrawn="1"/>
          </p:nvSpPr>
          <p:spPr bwMode="gray">
            <a:xfrm>
              <a:off x="4040" y="4149"/>
              <a:ext cx="373" cy="37"/>
            </a:xfrm>
            <a:custGeom>
              <a:avLst/>
              <a:gdLst>
                <a:gd name="T0" fmla="*/ 203 w 521"/>
                <a:gd name="T1" fmla="*/ 14 h 52"/>
                <a:gd name="T2" fmla="*/ 150 w 521"/>
                <a:gd name="T3" fmla="*/ 15 h 52"/>
                <a:gd name="T4" fmla="*/ 134 w 521"/>
                <a:gd name="T5" fmla="*/ 15 h 52"/>
                <a:gd name="T6" fmla="*/ 0 w 521"/>
                <a:gd name="T7" fmla="*/ 16 h 52"/>
                <a:gd name="T8" fmla="*/ 0 w 521"/>
                <a:gd name="T9" fmla="*/ 26 h 52"/>
                <a:gd name="T10" fmla="*/ 134 w 521"/>
                <a:gd name="T11" fmla="*/ 22 h 52"/>
                <a:gd name="T12" fmla="*/ 150 w 521"/>
                <a:gd name="T13" fmla="*/ 21 h 52"/>
                <a:gd name="T14" fmla="*/ 203 w 521"/>
                <a:gd name="T15" fmla="*/ 19 h 52"/>
                <a:gd name="T16" fmla="*/ 238 w 521"/>
                <a:gd name="T17" fmla="*/ 13 h 52"/>
                <a:gd name="T18" fmla="*/ 267 w 521"/>
                <a:gd name="T19" fmla="*/ 4 h 52"/>
                <a:gd name="T20" fmla="*/ 267 w 521"/>
                <a:gd name="T21" fmla="*/ 0 h 52"/>
                <a:gd name="T22" fmla="*/ 237 w 521"/>
                <a:gd name="T23" fmla="*/ 9 h 52"/>
                <a:gd name="T24" fmla="*/ 203 w 521"/>
                <a:gd name="T25" fmla="*/ 14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52">
                  <a:moveTo>
                    <a:pt x="396" y="27"/>
                  </a:moveTo>
                  <a:cubicBezTo>
                    <a:pt x="362" y="29"/>
                    <a:pt x="327" y="30"/>
                    <a:pt x="292" y="30"/>
                  </a:cubicBezTo>
                  <a:cubicBezTo>
                    <a:pt x="282" y="30"/>
                    <a:pt x="271" y="30"/>
                    <a:pt x="261" y="30"/>
                  </a:cubicBezTo>
                  <a:cubicBezTo>
                    <a:pt x="174" y="30"/>
                    <a:pt x="88" y="31"/>
                    <a:pt x="0" y="31"/>
                  </a:cubicBezTo>
                  <a:cubicBezTo>
                    <a:pt x="0" y="52"/>
                    <a:pt x="0" y="52"/>
                    <a:pt x="0" y="52"/>
                  </a:cubicBezTo>
                  <a:cubicBezTo>
                    <a:pt x="83" y="49"/>
                    <a:pt x="172" y="46"/>
                    <a:pt x="261" y="43"/>
                  </a:cubicBezTo>
                  <a:cubicBezTo>
                    <a:pt x="272" y="43"/>
                    <a:pt x="282" y="43"/>
                    <a:pt x="293" y="42"/>
                  </a:cubicBezTo>
                  <a:cubicBezTo>
                    <a:pt x="327" y="42"/>
                    <a:pt x="362" y="41"/>
                    <a:pt x="397" y="37"/>
                  </a:cubicBezTo>
                  <a:cubicBezTo>
                    <a:pt x="421" y="34"/>
                    <a:pt x="443" y="30"/>
                    <a:pt x="464" y="25"/>
                  </a:cubicBezTo>
                  <a:cubicBezTo>
                    <a:pt x="483" y="21"/>
                    <a:pt x="502" y="14"/>
                    <a:pt x="521" y="7"/>
                  </a:cubicBezTo>
                  <a:cubicBezTo>
                    <a:pt x="521" y="0"/>
                    <a:pt x="521" y="0"/>
                    <a:pt x="521" y="0"/>
                  </a:cubicBezTo>
                  <a:cubicBezTo>
                    <a:pt x="501" y="7"/>
                    <a:pt x="482" y="13"/>
                    <a:pt x="463" y="17"/>
                  </a:cubicBezTo>
                  <a:cubicBezTo>
                    <a:pt x="442" y="21"/>
                    <a:pt x="420" y="25"/>
                    <a:pt x="396" y="27"/>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8" name="Freeform 943"/>
            <p:cNvSpPr>
              <a:spLocks/>
            </p:cNvSpPr>
            <p:nvPr userDrawn="1"/>
          </p:nvSpPr>
          <p:spPr bwMode="gray">
            <a:xfrm>
              <a:off x="4040" y="4179"/>
              <a:ext cx="373" cy="27"/>
            </a:xfrm>
            <a:custGeom>
              <a:avLst/>
              <a:gdLst>
                <a:gd name="T0" fmla="*/ 203 w 521"/>
                <a:gd name="T1" fmla="*/ 9 h 37"/>
                <a:gd name="T2" fmla="*/ 178 w 521"/>
                <a:gd name="T3" fmla="*/ 9 h 37"/>
                <a:gd name="T4" fmla="*/ 168 w 521"/>
                <a:gd name="T5" fmla="*/ 9 h 37"/>
                <a:gd name="T6" fmla="*/ 133 w 521"/>
                <a:gd name="T7" fmla="*/ 9 h 37"/>
                <a:gd name="T8" fmla="*/ 64 w 521"/>
                <a:gd name="T9" fmla="*/ 9 h 37"/>
                <a:gd name="T10" fmla="*/ 0 w 521"/>
                <a:gd name="T11" fmla="*/ 9 h 37"/>
                <a:gd name="T12" fmla="*/ 0 w 521"/>
                <a:gd name="T13" fmla="*/ 20 h 37"/>
                <a:gd name="T14" fmla="*/ 64 w 521"/>
                <a:gd name="T15" fmla="*/ 18 h 37"/>
                <a:gd name="T16" fmla="*/ 133 w 521"/>
                <a:gd name="T17" fmla="*/ 16 h 37"/>
                <a:gd name="T18" fmla="*/ 168 w 521"/>
                <a:gd name="T19" fmla="*/ 16 h 37"/>
                <a:gd name="T20" fmla="*/ 203 w 521"/>
                <a:gd name="T21" fmla="*/ 15 h 37"/>
                <a:gd name="T22" fmla="*/ 237 w 521"/>
                <a:gd name="T23" fmla="*/ 11 h 37"/>
                <a:gd name="T24" fmla="*/ 267 w 521"/>
                <a:gd name="T25" fmla="*/ 4 h 37"/>
                <a:gd name="T26" fmla="*/ 267 w 521"/>
                <a:gd name="T27" fmla="*/ 0 h 37"/>
                <a:gd name="T28" fmla="*/ 237 w 521"/>
                <a:gd name="T29" fmla="*/ 6 h 37"/>
                <a:gd name="T30" fmla="*/ 203 w 521"/>
                <a:gd name="T31" fmla="*/ 9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1" h="37">
                  <a:moveTo>
                    <a:pt x="395" y="17"/>
                  </a:moveTo>
                  <a:cubicBezTo>
                    <a:pt x="380" y="17"/>
                    <a:pt x="365" y="18"/>
                    <a:pt x="347" y="18"/>
                  </a:cubicBezTo>
                  <a:cubicBezTo>
                    <a:pt x="341" y="18"/>
                    <a:pt x="334" y="18"/>
                    <a:pt x="327" y="18"/>
                  </a:cubicBezTo>
                  <a:cubicBezTo>
                    <a:pt x="260" y="17"/>
                    <a:pt x="260" y="17"/>
                    <a:pt x="260" y="17"/>
                  </a:cubicBezTo>
                  <a:cubicBezTo>
                    <a:pt x="214" y="16"/>
                    <a:pt x="168" y="16"/>
                    <a:pt x="124" y="16"/>
                  </a:cubicBezTo>
                  <a:cubicBezTo>
                    <a:pt x="0" y="16"/>
                    <a:pt x="0" y="16"/>
                    <a:pt x="0" y="16"/>
                  </a:cubicBezTo>
                  <a:cubicBezTo>
                    <a:pt x="0" y="37"/>
                    <a:pt x="0" y="37"/>
                    <a:pt x="0" y="37"/>
                  </a:cubicBezTo>
                  <a:cubicBezTo>
                    <a:pt x="125" y="33"/>
                    <a:pt x="125" y="33"/>
                    <a:pt x="125" y="33"/>
                  </a:cubicBezTo>
                  <a:cubicBezTo>
                    <a:pt x="168" y="32"/>
                    <a:pt x="214" y="31"/>
                    <a:pt x="260" y="30"/>
                  </a:cubicBezTo>
                  <a:cubicBezTo>
                    <a:pt x="327" y="30"/>
                    <a:pt x="327" y="30"/>
                    <a:pt x="327" y="30"/>
                  </a:cubicBezTo>
                  <a:cubicBezTo>
                    <a:pt x="346" y="29"/>
                    <a:pt x="370" y="29"/>
                    <a:pt x="395" y="27"/>
                  </a:cubicBezTo>
                  <a:cubicBezTo>
                    <a:pt x="420" y="25"/>
                    <a:pt x="442" y="23"/>
                    <a:pt x="463" y="20"/>
                  </a:cubicBezTo>
                  <a:cubicBezTo>
                    <a:pt x="482" y="17"/>
                    <a:pt x="501" y="12"/>
                    <a:pt x="521" y="7"/>
                  </a:cubicBezTo>
                  <a:cubicBezTo>
                    <a:pt x="521" y="0"/>
                    <a:pt x="521" y="0"/>
                    <a:pt x="521" y="0"/>
                  </a:cubicBezTo>
                  <a:cubicBezTo>
                    <a:pt x="501" y="5"/>
                    <a:pt x="481" y="9"/>
                    <a:pt x="462" y="11"/>
                  </a:cubicBezTo>
                  <a:cubicBezTo>
                    <a:pt x="441" y="14"/>
                    <a:pt x="419" y="16"/>
                    <a:pt x="395" y="17"/>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59" name="Freeform 944"/>
            <p:cNvSpPr>
              <a:spLocks/>
            </p:cNvSpPr>
            <p:nvPr userDrawn="1"/>
          </p:nvSpPr>
          <p:spPr bwMode="gray">
            <a:xfrm>
              <a:off x="4040" y="4210"/>
              <a:ext cx="373" cy="15"/>
            </a:xfrm>
            <a:custGeom>
              <a:avLst/>
              <a:gdLst>
                <a:gd name="T0" fmla="*/ 168 w 521"/>
                <a:gd name="T1" fmla="*/ 3 h 22"/>
                <a:gd name="T2" fmla="*/ 132 w 521"/>
                <a:gd name="T3" fmla="*/ 3 h 22"/>
                <a:gd name="T4" fmla="*/ 0 w 521"/>
                <a:gd name="T5" fmla="*/ 1 h 22"/>
                <a:gd name="T6" fmla="*/ 0 w 521"/>
                <a:gd name="T7" fmla="*/ 10 h 22"/>
                <a:gd name="T8" fmla="*/ 132 w 521"/>
                <a:gd name="T9" fmla="*/ 10 h 22"/>
                <a:gd name="T10" fmla="*/ 168 w 521"/>
                <a:gd name="T11" fmla="*/ 9 h 22"/>
                <a:gd name="T12" fmla="*/ 202 w 521"/>
                <a:gd name="T13" fmla="*/ 8 h 22"/>
                <a:gd name="T14" fmla="*/ 267 w 521"/>
                <a:gd name="T15" fmla="*/ 3 h 22"/>
                <a:gd name="T16" fmla="*/ 267 w 521"/>
                <a:gd name="T17" fmla="*/ 0 h 22"/>
                <a:gd name="T18" fmla="*/ 202 w 521"/>
                <a:gd name="T19" fmla="*/ 3 h 22"/>
                <a:gd name="T20" fmla="*/ 168 w 521"/>
                <a:gd name="T21" fmla="*/ 3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1" h="22">
                  <a:moveTo>
                    <a:pt x="327" y="7"/>
                  </a:moveTo>
                  <a:cubicBezTo>
                    <a:pt x="259" y="6"/>
                    <a:pt x="259" y="6"/>
                    <a:pt x="259" y="6"/>
                  </a:cubicBezTo>
                  <a:cubicBezTo>
                    <a:pt x="173" y="5"/>
                    <a:pt x="87" y="3"/>
                    <a:pt x="0" y="2"/>
                  </a:cubicBezTo>
                  <a:cubicBezTo>
                    <a:pt x="0" y="22"/>
                    <a:pt x="0" y="22"/>
                    <a:pt x="0" y="22"/>
                  </a:cubicBezTo>
                  <a:cubicBezTo>
                    <a:pt x="83" y="21"/>
                    <a:pt x="172" y="21"/>
                    <a:pt x="259" y="20"/>
                  </a:cubicBezTo>
                  <a:cubicBezTo>
                    <a:pt x="327" y="19"/>
                    <a:pt x="327" y="19"/>
                    <a:pt x="327" y="19"/>
                  </a:cubicBezTo>
                  <a:cubicBezTo>
                    <a:pt x="349" y="18"/>
                    <a:pt x="372" y="18"/>
                    <a:pt x="394" y="17"/>
                  </a:cubicBezTo>
                  <a:cubicBezTo>
                    <a:pt x="441" y="16"/>
                    <a:pt x="482" y="12"/>
                    <a:pt x="521" y="7"/>
                  </a:cubicBezTo>
                  <a:cubicBezTo>
                    <a:pt x="521" y="0"/>
                    <a:pt x="521" y="0"/>
                    <a:pt x="521" y="0"/>
                  </a:cubicBezTo>
                  <a:cubicBezTo>
                    <a:pt x="482" y="4"/>
                    <a:pt x="440" y="7"/>
                    <a:pt x="394" y="7"/>
                  </a:cubicBezTo>
                  <a:cubicBezTo>
                    <a:pt x="372" y="7"/>
                    <a:pt x="349" y="7"/>
                    <a:pt x="327" y="7"/>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0" name="Freeform 945"/>
            <p:cNvSpPr>
              <a:spLocks/>
            </p:cNvSpPr>
            <p:nvPr userDrawn="1"/>
          </p:nvSpPr>
          <p:spPr bwMode="gray">
            <a:xfrm>
              <a:off x="4040" y="4231"/>
              <a:ext cx="373" cy="15"/>
            </a:xfrm>
            <a:custGeom>
              <a:avLst/>
              <a:gdLst>
                <a:gd name="T0" fmla="*/ 373 w 373"/>
                <a:gd name="T1" fmla="*/ 10 h 15"/>
                <a:gd name="T2" fmla="*/ 0 w 373"/>
                <a:gd name="T3" fmla="*/ 0 h 15"/>
                <a:gd name="T4" fmla="*/ 0 w 373"/>
                <a:gd name="T5" fmla="*/ 15 h 15"/>
                <a:gd name="T6" fmla="*/ 373 w 373"/>
                <a:gd name="T7" fmla="*/ 15 h 15"/>
                <a:gd name="T8" fmla="*/ 373 w 373"/>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5">
                  <a:moveTo>
                    <a:pt x="373" y="10"/>
                  </a:moveTo>
                  <a:lnTo>
                    <a:pt x="0" y="0"/>
                  </a:lnTo>
                  <a:lnTo>
                    <a:pt x="0" y="15"/>
                  </a:lnTo>
                  <a:lnTo>
                    <a:pt x="373" y="15"/>
                  </a:lnTo>
                  <a:lnTo>
                    <a:pt x="373" y="1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1" name="Freeform 946"/>
            <p:cNvSpPr>
              <a:spLocks/>
            </p:cNvSpPr>
            <p:nvPr userDrawn="1"/>
          </p:nvSpPr>
          <p:spPr bwMode="gray">
            <a:xfrm>
              <a:off x="4040" y="3963"/>
              <a:ext cx="373" cy="104"/>
            </a:xfrm>
            <a:custGeom>
              <a:avLst/>
              <a:gdLst>
                <a:gd name="T0" fmla="*/ 243 w 521"/>
                <a:gd name="T1" fmla="*/ 23 h 146"/>
                <a:gd name="T2" fmla="*/ 213 w 521"/>
                <a:gd name="T3" fmla="*/ 41 h 146"/>
                <a:gd name="T4" fmla="*/ 177 w 521"/>
                <a:gd name="T5" fmla="*/ 49 h 146"/>
                <a:gd name="T6" fmla="*/ 150 w 521"/>
                <a:gd name="T7" fmla="*/ 53 h 146"/>
                <a:gd name="T8" fmla="*/ 140 w 521"/>
                <a:gd name="T9" fmla="*/ 54 h 146"/>
                <a:gd name="T10" fmla="*/ 0 w 521"/>
                <a:gd name="T11" fmla="*/ 64 h 146"/>
                <a:gd name="T12" fmla="*/ 0 w 521"/>
                <a:gd name="T13" fmla="*/ 74 h 146"/>
                <a:gd name="T14" fmla="*/ 141 w 521"/>
                <a:gd name="T15" fmla="*/ 61 h 146"/>
                <a:gd name="T16" fmla="*/ 159 w 521"/>
                <a:gd name="T17" fmla="*/ 59 h 146"/>
                <a:gd name="T18" fmla="*/ 178 w 521"/>
                <a:gd name="T19" fmla="*/ 56 h 146"/>
                <a:gd name="T20" fmla="*/ 214 w 521"/>
                <a:gd name="T21" fmla="*/ 46 h 146"/>
                <a:gd name="T22" fmla="*/ 246 w 521"/>
                <a:gd name="T23" fmla="*/ 25 h 146"/>
                <a:gd name="T24" fmla="*/ 267 w 521"/>
                <a:gd name="T25" fmla="*/ 4 h 146"/>
                <a:gd name="T26" fmla="*/ 267 w 521"/>
                <a:gd name="T27" fmla="*/ 0 h 146"/>
                <a:gd name="T28" fmla="*/ 243 w 521"/>
                <a:gd name="T29" fmla="*/ 23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46">
                  <a:moveTo>
                    <a:pt x="474" y="45"/>
                  </a:moveTo>
                  <a:cubicBezTo>
                    <a:pt x="454" y="61"/>
                    <a:pt x="439" y="72"/>
                    <a:pt x="415" y="82"/>
                  </a:cubicBezTo>
                  <a:cubicBezTo>
                    <a:pt x="393" y="90"/>
                    <a:pt x="371" y="94"/>
                    <a:pt x="345" y="97"/>
                  </a:cubicBezTo>
                  <a:cubicBezTo>
                    <a:pt x="328" y="100"/>
                    <a:pt x="311" y="103"/>
                    <a:pt x="294" y="104"/>
                  </a:cubicBezTo>
                  <a:cubicBezTo>
                    <a:pt x="287" y="105"/>
                    <a:pt x="281" y="105"/>
                    <a:pt x="274" y="106"/>
                  </a:cubicBezTo>
                  <a:cubicBezTo>
                    <a:pt x="0" y="126"/>
                    <a:pt x="0" y="126"/>
                    <a:pt x="0" y="126"/>
                  </a:cubicBezTo>
                  <a:cubicBezTo>
                    <a:pt x="0" y="146"/>
                    <a:pt x="0" y="146"/>
                    <a:pt x="0" y="146"/>
                  </a:cubicBezTo>
                  <a:cubicBezTo>
                    <a:pt x="275" y="119"/>
                    <a:pt x="275" y="119"/>
                    <a:pt x="275" y="119"/>
                  </a:cubicBezTo>
                  <a:cubicBezTo>
                    <a:pt x="310" y="116"/>
                    <a:pt x="310" y="116"/>
                    <a:pt x="310" y="116"/>
                  </a:cubicBezTo>
                  <a:cubicBezTo>
                    <a:pt x="324" y="115"/>
                    <a:pt x="335" y="113"/>
                    <a:pt x="346" y="111"/>
                  </a:cubicBezTo>
                  <a:cubicBezTo>
                    <a:pt x="373" y="107"/>
                    <a:pt x="396" y="100"/>
                    <a:pt x="417" y="91"/>
                  </a:cubicBezTo>
                  <a:cubicBezTo>
                    <a:pt x="438" y="82"/>
                    <a:pt x="460" y="66"/>
                    <a:pt x="480" y="49"/>
                  </a:cubicBezTo>
                  <a:cubicBezTo>
                    <a:pt x="493" y="38"/>
                    <a:pt x="507" y="23"/>
                    <a:pt x="521" y="7"/>
                  </a:cubicBezTo>
                  <a:cubicBezTo>
                    <a:pt x="521" y="0"/>
                    <a:pt x="521" y="0"/>
                    <a:pt x="521" y="0"/>
                  </a:cubicBezTo>
                  <a:cubicBezTo>
                    <a:pt x="504" y="18"/>
                    <a:pt x="489" y="32"/>
                    <a:pt x="474" y="45"/>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2" name="Freeform 947"/>
            <p:cNvSpPr>
              <a:spLocks/>
            </p:cNvSpPr>
            <p:nvPr userDrawn="1"/>
          </p:nvSpPr>
          <p:spPr bwMode="gray">
            <a:xfrm>
              <a:off x="4573" y="3870"/>
              <a:ext cx="226" cy="192"/>
            </a:xfrm>
            <a:custGeom>
              <a:avLst/>
              <a:gdLst>
                <a:gd name="T0" fmla="*/ 0 w 316"/>
                <a:gd name="T1" fmla="*/ 0 h 267"/>
                <a:gd name="T2" fmla="*/ 57 w 316"/>
                <a:gd name="T3" fmla="*/ 91 h 267"/>
                <a:gd name="T4" fmla="*/ 111 w 316"/>
                <a:gd name="T5" fmla="*/ 124 h 267"/>
                <a:gd name="T6" fmla="*/ 162 w 316"/>
                <a:gd name="T7" fmla="*/ 135 h 267"/>
                <a:gd name="T8" fmla="*/ 162 w 316"/>
                <a:gd name="T9" fmla="*/ 138 h 267"/>
                <a:gd name="T10" fmla="*/ 110 w 316"/>
                <a:gd name="T11" fmla="*/ 127 h 267"/>
                <a:gd name="T12" fmla="*/ 57 w 316"/>
                <a:gd name="T13" fmla="*/ 99 h 267"/>
                <a:gd name="T14" fmla="*/ 0 w 316"/>
                <a:gd name="T15" fmla="*/ 18 h 267"/>
                <a:gd name="T16" fmla="*/ 0 w 316"/>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67">
                  <a:moveTo>
                    <a:pt x="0" y="0"/>
                  </a:moveTo>
                  <a:cubicBezTo>
                    <a:pt x="0" y="0"/>
                    <a:pt x="93" y="149"/>
                    <a:pt x="111" y="177"/>
                  </a:cubicBezTo>
                  <a:cubicBezTo>
                    <a:pt x="128" y="204"/>
                    <a:pt x="147" y="226"/>
                    <a:pt x="217" y="240"/>
                  </a:cubicBezTo>
                  <a:cubicBezTo>
                    <a:pt x="286" y="255"/>
                    <a:pt x="316" y="262"/>
                    <a:pt x="316" y="262"/>
                  </a:cubicBezTo>
                  <a:cubicBezTo>
                    <a:pt x="316" y="267"/>
                    <a:pt x="316" y="267"/>
                    <a:pt x="316" y="267"/>
                  </a:cubicBezTo>
                  <a:cubicBezTo>
                    <a:pt x="316" y="267"/>
                    <a:pt x="272" y="258"/>
                    <a:pt x="215" y="245"/>
                  </a:cubicBezTo>
                  <a:cubicBezTo>
                    <a:pt x="159" y="233"/>
                    <a:pt x="136" y="228"/>
                    <a:pt x="110" y="192"/>
                  </a:cubicBezTo>
                  <a:cubicBezTo>
                    <a:pt x="88" y="162"/>
                    <a:pt x="0" y="35"/>
                    <a:pt x="0" y="35"/>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3" name="Freeform 948"/>
            <p:cNvSpPr>
              <a:spLocks/>
            </p:cNvSpPr>
            <p:nvPr userDrawn="1"/>
          </p:nvSpPr>
          <p:spPr bwMode="gray">
            <a:xfrm>
              <a:off x="4573" y="3992"/>
              <a:ext cx="226" cy="131"/>
            </a:xfrm>
            <a:custGeom>
              <a:avLst/>
              <a:gdLst>
                <a:gd name="T0" fmla="*/ 0 w 316"/>
                <a:gd name="T1" fmla="*/ 0 h 183"/>
                <a:gd name="T2" fmla="*/ 57 w 316"/>
                <a:gd name="T3" fmla="*/ 59 h 183"/>
                <a:gd name="T4" fmla="*/ 110 w 316"/>
                <a:gd name="T5" fmla="*/ 82 h 183"/>
                <a:gd name="T6" fmla="*/ 162 w 316"/>
                <a:gd name="T7" fmla="*/ 91 h 183"/>
                <a:gd name="T8" fmla="*/ 162 w 316"/>
                <a:gd name="T9" fmla="*/ 94 h 183"/>
                <a:gd name="T10" fmla="*/ 110 w 316"/>
                <a:gd name="T11" fmla="*/ 86 h 183"/>
                <a:gd name="T12" fmla="*/ 56 w 316"/>
                <a:gd name="T13" fmla="*/ 66 h 183"/>
                <a:gd name="T14" fmla="*/ 0 w 316"/>
                <a:gd name="T15" fmla="*/ 14 h 183"/>
                <a:gd name="T16" fmla="*/ 0 w 316"/>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83">
                  <a:moveTo>
                    <a:pt x="0" y="0"/>
                  </a:moveTo>
                  <a:cubicBezTo>
                    <a:pt x="0" y="0"/>
                    <a:pt x="85" y="90"/>
                    <a:pt x="110" y="116"/>
                  </a:cubicBezTo>
                  <a:cubicBezTo>
                    <a:pt x="136" y="143"/>
                    <a:pt x="169" y="153"/>
                    <a:pt x="216" y="161"/>
                  </a:cubicBezTo>
                  <a:cubicBezTo>
                    <a:pt x="260" y="169"/>
                    <a:pt x="316" y="178"/>
                    <a:pt x="316" y="178"/>
                  </a:cubicBezTo>
                  <a:cubicBezTo>
                    <a:pt x="316" y="183"/>
                    <a:pt x="316" y="183"/>
                    <a:pt x="316" y="183"/>
                  </a:cubicBezTo>
                  <a:cubicBezTo>
                    <a:pt x="316" y="183"/>
                    <a:pt x="264" y="175"/>
                    <a:pt x="216" y="167"/>
                  </a:cubicBezTo>
                  <a:cubicBezTo>
                    <a:pt x="169" y="159"/>
                    <a:pt x="136" y="154"/>
                    <a:pt x="109" y="129"/>
                  </a:cubicBezTo>
                  <a:cubicBezTo>
                    <a:pt x="85" y="107"/>
                    <a:pt x="0" y="27"/>
                    <a:pt x="0" y="27"/>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4" name="Freeform 949"/>
            <p:cNvSpPr>
              <a:spLocks/>
            </p:cNvSpPr>
            <p:nvPr userDrawn="1"/>
          </p:nvSpPr>
          <p:spPr bwMode="gray">
            <a:xfrm>
              <a:off x="4573" y="4022"/>
              <a:ext cx="226" cy="117"/>
            </a:xfrm>
            <a:custGeom>
              <a:avLst/>
              <a:gdLst>
                <a:gd name="T0" fmla="*/ 0 w 316"/>
                <a:gd name="T1" fmla="*/ 0 h 164"/>
                <a:gd name="T2" fmla="*/ 57 w 316"/>
                <a:gd name="T3" fmla="*/ 51 h 164"/>
                <a:gd name="T4" fmla="*/ 110 w 316"/>
                <a:gd name="T5" fmla="*/ 72 h 164"/>
                <a:gd name="T6" fmla="*/ 162 w 316"/>
                <a:gd name="T7" fmla="*/ 81 h 164"/>
                <a:gd name="T8" fmla="*/ 162 w 316"/>
                <a:gd name="T9" fmla="*/ 83 h 164"/>
                <a:gd name="T10" fmla="*/ 110 w 316"/>
                <a:gd name="T11" fmla="*/ 76 h 164"/>
                <a:gd name="T12" fmla="*/ 57 w 316"/>
                <a:gd name="T13" fmla="*/ 59 h 164"/>
                <a:gd name="T14" fmla="*/ 0 w 316"/>
                <a:gd name="T15" fmla="*/ 12 h 164"/>
                <a:gd name="T16" fmla="*/ 0 w 316"/>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64">
                  <a:moveTo>
                    <a:pt x="0" y="0"/>
                  </a:moveTo>
                  <a:cubicBezTo>
                    <a:pt x="0" y="0"/>
                    <a:pt x="81" y="75"/>
                    <a:pt x="110" y="101"/>
                  </a:cubicBezTo>
                  <a:cubicBezTo>
                    <a:pt x="136" y="125"/>
                    <a:pt x="158" y="132"/>
                    <a:pt x="216" y="142"/>
                  </a:cubicBezTo>
                  <a:cubicBezTo>
                    <a:pt x="275" y="153"/>
                    <a:pt x="316" y="159"/>
                    <a:pt x="316" y="159"/>
                  </a:cubicBezTo>
                  <a:cubicBezTo>
                    <a:pt x="316" y="164"/>
                    <a:pt x="316" y="164"/>
                    <a:pt x="316" y="164"/>
                  </a:cubicBezTo>
                  <a:cubicBezTo>
                    <a:pt x="316" y="164"/>
                    <a:pt x="263" y="156"/>
                    <a:pt x="216" y="148"/>
                  </a:cubicBezTo>
                  <a:cubicBezTo>
                    <a:pt x="168" y="141"/>
                    <a:pt x="138" y="138"/>
                    <a:pt x="110" y="115"/>
                  </a:cubicBezTo>
                  <a:cubicBezTo>
                    <a:pt x="77" y="88"/>
                    <a:pt x="0" y="24"/>
                    <a:pt x="0" y="24"/>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5" name="Freeform 950"/>
            <p:cNvSpPr>
              <a:spLocks/>
            </p:cNvSpPr>
            <p:nvPr userDrawn="1"/>
          </p:nvSpPr>
          <p:spPr bwMode="gray">
            <a:xfrm>
              <a:off x="4573" y="4052"/>
              <a:ext cx="226" cy="104"/>
            </a:xfrm>
            <a:custGeom>
              <a:avLst/>
              <a:gdLst>
                <a:gd name="T0" fmla="*/ 0 w 316"/>
                <a:gd name="T1" fmla="*/ 0 h 144"/>
                <a:gd name="T2" fmla="*/ 57 w 316"/>
                <a:gd name="T3" fmla="*/ 45 h 144"/>
                <a:gd name="T4" fmla="*/ 111 w 316"/>
                <a:gd name="T5" fmla="*/ 65 h 144"/>
                <a:gd name="T6" fmla="*/ 162 w 316"/>
                <a:gd name="T7" fmla="*/ 72 h 144"/>
                <a:gd name="T8" fmla="*/ 162 w 316"/>
                <a:gd name="T9" fmla="*/ 75 h 144"/>
                <a:gd name="T10" fmla="*/ 111 w 316"/>
                <a:gd name="T11" fmla="*/ 68 h 144"/>
                <a:gd name="T12" fmla="*/ 57 w 316"/>
                <a:gd name="T13" fmla="*/ 52 h 144"/>
                <a:gd name="T14" fmla="*/ 0 w 316"/>
                <a:gd name="T15" fmla="*/ 12 h 144"/>
                <a:gd name="T16" fmla="*/ 0 w 316"/>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44">
                  <a:moveTo>
                    <a:pt x="0" y="0"/>
                  </a:moveTo>
                  <a:cubicBezTo>
                    <a:pt x="0" y="0"/>
                    <a:pt x="92" y="73"/>
                    <a:pt x="110" y="86"/>
                  </a:cubicBezTo>
                  <a:cubicBezTo>
                    <a:pt x="127" y="99"/>
                    <a:pt x="150" y="114"/>
                    <a:pt x="217" y="124"/>
                  </a:cubicBezTo>
                  <a:cubicBezTo>
                    <a:pt x="283" y="133"/>
                    <a:pt x="316" y="138"/>
                    <a:pt x="316" y="138"/>
                  </a:cubicBezTo>
                  <a:cubicBezTo>
                    <a:pt x="316" y="144"/>
                    <a:pt x="316" y="144"/>
                    <a:pt x="316" y="144"/>
                  </a:cubicBezTo>
                  <a:cubicBezTo>
                    <a:pt x="316" y="144"/>
                    <a:pt x="257" y="135"/>
                    <a:pt x="217" y="130"/>
                  </a:cubicBezTo>
                  <a:cubicBezTo>
                    <a:pt x="177" y="125"/>
                    <a:pt x="146" y="123"/>
                    <a:pt x="110" y="99"/>
                  </a:cubicBezTo>
                  <a:cubicBezTo>
                    <a:pt x="75" y="76"/>
                    <a:pt x="0" y="22"/>
                    <a:pt x="0" y="22"/>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6" name="Freeform 951"/>
            <p:cNvSpPr>
              <a:spLocks/>
            </p:cNvSpPr>
            <p:nvPr userDrawn="1"/>
          </p:nvSpPr>
          <p:spPr bwMode="gray">
            <a:xfrm>
              <a:off x="4573" y="4082"/>
              <a:ext cx="226" cy="89"/>
            </a:xfrm>
            <a:custGeom>
              <a:avLst/>
              <a:gdLst>
                <a:gd name="T0" fmla="*/ 0 w 316"/>
                <a:gd name="T1" fmla="*/ 0 h 124"/>
                <a:gd name="T2" fmla="*/ 57 w 316"/>
                <a:gd name="T3" fmla="*/ 37 h 124"/>
                <a:gd name="T4" fmla="*/ 111 w 316"/>
                <a:gd name="T5" fmla="*/ 55 h 124"/>
                <a:gd name="T6" fmla="*/ 162 w 316"/>
                <a:gd name="T7" fmla="*/ 61 h 124"/>
                <a:gd name="T8" fmla="*/ 162 w 316"/>
                <a:gd name="T9" fmla="*/ 64 h 124"/>
                <a:gd name="T10" fmla="*/ 110 w 316"/>
                <a:gd name="T11" fmla="*/ 58 h 124"/>
                <a:gd name="T12" fmla="*/ 57 w 316"/>
                <a:gd name="T13" fmla="*/ 43 h 124"/>
                <a:gd name="T14" fmla="*/ 0 w 316"/>
                <a:gd name="T15" fmla="*/ 11 h 124"/>
                <a:gd name="T16" fmla="*/ 0 w 31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24">
                  <a:moveTo>
                    <a:pt x="0" y="0"/>
                  </a:moveTo>
                  <a:cubicBezTo>
                    <a:pt x="0" y="0"/>
                    <a:pt x="93" y="62"/>
                    <a:pt x="110" y="72"/>
                  </a:cubicBezTo>
                  <a:cubicBezTo>
                    <a:pt x="128" y="82"/>
                    <a:pt x="149" y="98"/>
                    <a:pt x="217" y="106"/>
                  </a:cubicBezTo>
                  <a:cubicBezTo>
                    <a:pt x="284" y="115"/>
                    <a:pt x="316" y="119"/>
                    <a:pt x="316" y="119"/>
                  </a:cubicBezTo>
                  <a:cubicBezTo>
                    <a:pt x="316" y="124"/>
                    <a:pt x="316" y="124"/>
                    <a:pt x="316" y="124"/>
                  </a:cubicBezTo>
                  <a:cubicBezTo>
                    <a:pt x="316" y="124"/>
                    <a:pt x="260" y="118"/>
                    <a:pt x="216" y="113"/>
                  </a:cubicBezTo>
                  <a:cubicBezTo>
                    <a:pt x="172" y="108"/>
                    <a:pt x="142" y="102"/>
                    <a:pt x="110" y="84"/>
                  </a:cubicBezTo>
                  <a:cubicBezTo>
                    <a:pt x="77" y="66"/>
                    <a:pt x="0" y="21"/>
                    <a:pt x="0" y="21"/>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7" name="Freeform 952"/>
            <p:cNvSpPr>
              <a:spLocks/>
            </p:cNvSpPr>
            <p:nvPr userDrawn="1"/>
          </p:nvSpPr>
          <p:spPr bwMode="gray">
            <a:xfrm>
              <a:off x="4573" y="4111"/>
              <a:ext cx="226" cy="75"/>
            </a:xfrm>
            <a:custGeom>
              <a:avLst/>
              <a:gdLst>
                <a:gd name="T0" fmla="*/ 0 w 316"/>
                <a:gd name="T1" fmla="*/ 0 h 104"/>
                <a:gd name="T2" fmla="*/ 57 w 316"/>
                <a:gd name="T3" fmla="*/ 31 h 104"/>
                <a:gd name="T4" fmla="*/ 110 w 316"/>
                <a:gd name="T5" fmla="*/ 45 h 104"/>
                <a:gd name="T6" fmla="*/ 162 w 316"/>
                <a:gd name="T7" fmla="*/ 51 h 104"/>
                <a:gd name="T8" fmla="*/ 162 w 316"/>
                <a:gd name="T9" fmla="*/ 54 h 104"/>
                <a:gd name="T10" fmla="*/ 110 w 316"/>
                <a:gd name="T11" fmla="*/ 49 h 104"/>
                <a:gd name="T12" fmla="*/ 57 w 316"/>
                <a:gd name="T13" fmla="*/ 37 h 104"/>
                <a:gd name="T14" fmla="*/ 0 w 316"/>
                <a:gd name="T15" fmla="*/ 10 h 104"/>
                <a:gd name="T16" fmla="*/ 0 w 3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04">
                  <a:moveTo>
                    <a:pt x="0" y="0"/>
                  </a:moveTo>
                  <a:cubicBezTo>
                    <a:pt x="0" y="0"/>
                    <a:pt x="82" y="45"/>
                    <a:pt x="110" y="59"/>
                  </a:cubicBezTo>
                  <a:cubicBezTo>
                    <a:pt x="141" y="75"/>
                    <a:pt x="168" y="82"/>
                    <a:pt x="216" y="88"/>
                  </a:cubicBezTo>
                  <a:cubicBezTo>
                    <a:pt x="264" y="94"/>
                    <a:pt x="316" y="99"/>
                    <a:pt x="316" y="99"/>
                  </a:cubicBezTo>
                  <a:cubicBezTo>
                    <a:pt x="316" y="104"/>
                    <a:pt x="316" y="104"/>
                    <a:pt x="316" y="104"/>
                  </a:cubicBezTo>
                  <a:cubicBezTo>
                    <a:pt x="316" y="104"/>
                    <a:pt x="268" y="99"/>
                    <a:pt x="216" y="94"/>
                  </a:cubicBezTo>
                  <a:cubicBezTo>
                    <a:pt x="165" y="89"/>
                    <a:pt x="147" y="87"/>
                    <a:pt x="110" y="71"/>
                  </a:cubicBezTo>
                  <a:cubicBezTo>
                    <a:pt x="77" y="56"/>
                    <a:pt x="0" y="20"/>
                    <a:pt x="0" y="20"/>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8" name="Freeform 953"/>
            <p:cNvSpPr>
              <a:spLocks/>
            </p:cNvSpPr>
            <p:nvPr userDrawn="1"/>
          </p:nvSpPr>
          <p:spPr bwMode="gray">
            <a:xfrm>
              <a:off x="4573" y="4141"/>
              <a:ext cx="226" cy="61"/>
            </a:xfrm>
            <a:custGeom>
              <a:avLst/>
              <a:gdLst>
                <a:gd name="T0" fmla="*/ 0 w 316"/>
                <a:gd name="T1" fmla="*/ 0 h 84"/>
                <a:gd name="T2" fmla="*/ 57 w 316"/>
                <a:gd name="T3" fmla="*/ 24 h 84"/>
                <a:gd name="T4" fmla="*/ 111 w 316"/>
                <a:gd name="T5" fmla="*/ 36 h 84"/>
                <a:gd name="T6" fmla="*/ 162 w 316"/>
                <a:gd name="T7" fmla="*/ 41 h 84"/>
                <a:gd name="T8" fmla="*/ 162 w 316"/>
                <a:gd name="T9" fmla="*/ 44 h 84"/>
                <a:gd name="T10" fmla="*/ 111 w 316"/>
                <a:gd name="T11" fmla="*/ 40 h 84"/>
                <a:gd name="T12" fmla="*/ 57 w 316"/>
                <a:gd name="T13" fmla="*/ 30 h 84"/>
                <a:gd name="T14" fmla="*/ 0 w 316"/>
                <a:gd name="T15" fmla="*/ 10 h 84"/>
                <a:gd name="T16" fmla="*/ 0 w 3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84">
                  <a:moveTo>
                    <a:pt x="0" y="0"/>
                  </a:moveTo>
                  <a:cubicBezTo>
                    <a:pt x="0" y="0"/>
                    <a:pt x="65" y="28"/>
                    <a:pt x="110" y="46"/>
                  </a:cubicBezTo>
                  <a:cubicBezTo>
                    <a:pt x="155" y="64"/>
                    <a:pt x="189" y="66"/>
                    <a:pt x="217" y="69"/>
                  </a:cubicBezTo>
                  <a:cubicBezTo>
                    <a:pt x="229" y="70"/>
                    <a:pt x="316" y="79"/>
                    <a:pt x="316" y="79"/>
                  </a:cubicBezTo>
                  <a:cubicBezTo>
                    <a:pt x="316" y="84"/>
                    <a:pt x="316" y="84"/>
                    <a:pt x="316" y="84"/>
                  </a:cubicBezTo>
                  <a:cubicBezTo>
                    <a:pt x="316" y="84"/>
                    <a:pt x="264" y="80"/>
                    <a:pt x="217" y="76"/>
                  </a:cubicBezTo>
                  <a:cubicBezTo>
                    <a:pt x="169" y="71"/>
                    <a:pt x="148" y="70"/>
                    <a:pt x="110" y="57"/>
                  </a:cubicBezTo>
                  <a:cubicBezTo>
                    <a:pt x="71" y="44"/>
                    <a:pt x="0" y="19"/>
                    <a:pt x="0" y="19"/>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69" name="Freeform 954"/>
            <p:cNvSpPr>
              <a:spLocks/>
            </p:cNvSpPr>
            <p:nvPr userDrawn="1"/>
          </p:nvSpPr>
          <p:spPr bwMode="gray">
            <a:xfrm>
              <a:off x="4573" y="4172"/>
              <a:ext cx="226" cy="46"/>
            </a:xfrm>
            <a:custGeom>
              <a:avLst/>
              <a:gdLst>
                <a:gd name="T0" fmla="*/ 0 w 316"/>
                <a:gd name="T1" fmla="*/ 0 h 63"/>
                <a:gd name="T2" fmla="*/ 57 w 316"/>
                <a:gd name="T3" fmla="*/ 17 h 63"/>
                <a:gd name="T4" fmla="*/ 110 w 316"/>
                <a:gd name="T5" fmla="*/ 27 h 63"/>
                <a:gd name="T6" fmla="*/ 162 w 316"/>
                <a:gd name="T7" fmla="*/ 31 h 63"/>
                <a:gd name="T8" fmla="*/ 162 w 316"/>
                <a:gd name="T9" fmla="*/ 34 h 63"/>
                <a:gd name="T10" fmla="*/ 110 w 316"/>
                <a:gd name="T11" fmla="*/ 30 h 63"/>
                <a:gd name="T12" fmla="*/ 57 w 316"/>
                <a:gd name="T13" fmla="*/ 23 h 63"/>
                <a:gd name="T14" fmla="*/ 0 w 316"/>
                <a:gd name="T15" fmla="*/ 9 h 63"/>
                <a:gd name="T16" fmla="*/ 0 w 31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63">
                  <a:moveTo>
                    <a:pt x="0" y="0"/>
                  </a:moveTo>
                  <a:cubicBezTo>
                    <a:pt x="0" y="0"/>
                    <a:pt x="65" y="20"/>
                    <a:pt x="110" y="32"/>
                  </a:cubicBezTo>
                  <a:cubicBezTo>
                    <a:pt x="155" y="44"/>
                    <a:pt x="196" y="49"/>
                    <a:pt x="216" y="50"/>
                  </a:cubicBezTo>
                  <a:cubicBezTo>
                    <a:pt x="237" y="51"/>
                    <a:pt x="316" y="58"/>
                    <a:pt x="316" y="58"/>
                  </a:cubicBezTo>
                  <a:cubicBezTo>
                    <a:pt x="316" y="63"/>
                    <a:pt x="316" y="63"/>
                    <a:pt x="316" y="63"/>
                  </a:cubicBezTo>
                  <a:cubicBezTo>
                    <a:pt x="316" y="63"/>
                    <a:pt x="271" y="59"/>
                    <a:pt x="216" y="56"/>
                  </a:cubicBezTo>
                  <a:cubicBezTo>
                    <a:pt x="172" y="52"/>
                    <a:pt x="136" y="49"/>
                    <a:pt x="110" y="43"/>
                  </a:cubicBezTo>
                  <a:cubicBezTo>
                    <a:pt x="81" y="37"/>
                    <a:pt x="0" y="18"/>
                    <a:pt x="0" y="18"/>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0" name="Freeform 955"/>
            <p:cNvSpPr>
              <a:spLocks/>
            </p:cNvSpPr>
            <p:nvPr userDrawn="1"/>
          </p:nvSpPr>
          <p:spPr bwMode="gray">
            <a:xfrm>
              <a:off x="4573" y="4202"/>
              <a:ext cx="226" cy="31"/>
            </a:xfrm>
            <a:custGeom>
              <a:avLst/>
              <a:gdLst>
                <a:gd name="T0" fmla="*/ 0 w 316"/>
                <a:gd name="T1" fmla="*/ 0 h 42"/>
                <a:gd name="T2" fmla="*/ 57 w 316"/>
                <a:gd name="T3" fmla="*/ 10 h 42"/>
                <a:gd name="T4" fmla="*/ 110 w 316"/>
                <a:gd name="T5" fmla="*/ 16 h 42"/>
                <a:gd name="T6" fmla="*/ 162 w 316"/>
                <a:gd name="T7" fmla="*/ 20 h 42"/>
                <a:gd name="T8" fmla="*/ 162 w 316"/>
                <a:gd name="T9" fmla="*/ 23 h 42"/>
                <a:gd name="T10" fmla="*/ 110 w 316"/>
                <a:gd name="T11" fmla="*/ 20 h 42"/>
                <a:gd name="T12" fmla="*/ 57 w 316"/>
                <a:gd name="T13" fmla="*/ 16 h 42"/>
                <a:gd name="T14" fmla="*/ 0 w 316"/>
                <a:gd name="T15" fmla="*/ 10 h 42"/>
                <a:gd name="T16" fmla="*/ 0 w 31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42">
                  <a:moveTo>
                    <a:pt x="0" y="0"/>
                  </a:moveTo>
                  <a:cubicBezTo>
                    <a:pt x="0" y="0"/>
                    <a:pt x="53" y="9"/>
                    <a:pt x="110" y="19"/>
                  </a:cubicBezTo>
                  <a:cubicBezTo>
                    <a:pt x="152" y="26"/>
                    <a:pt x="210" y="30"/>
                    <a:pt x="216" y="30"/>
                  </a:cubicBezTo>
                  <a:cubicBezTo>
                    <a:pt x="222" y="31"/>
                    <a:pt x="316" y="37"/>
                    <a:pt x="316" y="37"/>
                  </a:cubicBezTo>
                  <a:cubicBezTo>
                    <a:pt x="316" y="42"/>
                    <a:pt x="316" y="42"/>
                    <a:pt x="316" y="42"/>
                  </a:cubicBezTo>
                  <a:cubicBezTo>
                    <a:pt x="316" y="42"/>
                    <a:pt x="256" y="39"/>
                    <a:pt x="216" y="37"/>
                  </a:cubicBezTo>
                  <a:cubicBezTo>
                    <a:pt x="175" y="34"/>
                    <a:pt x="133" y="32"/>
                    <a:pt x="110" y="30"/>
                  </a:cubicBezTo>
                  <a:cubicBezTo>
                    <a:pt x="57" y="24"/>
                    <a:pt x="0" y="17"/>
                    <a:pt x="0" y="17"/>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1" name="Freeform 956"/>
            <p:cNvSpPr>
              <a:spLocks/>
            </p:cNvSpPr>
            <p:nvPr userDrawn="1"/>
          </p:nvSpPr>
          <p:spPr bwMode="gray">
            <a:xfrm>
              <a:off x="4573" y="4233"/>
              <a:ext cx="226" cy="13"/>
            </a:xfrm>
            <a:custGeom>
              <a:avLst/>
              <a:gdLst>
                <a:gd name="T0" fmla="*/ 0 w 316"/>
                <a:gd name="T1" fmla="*/ 0 h 17"/>
                <a:gd name="T2" fmla="*/ 57 w 316"/>
                <a:gd name="T3" fmla="*/ 2 h 17"/>
                <a:gd name="T4" fmla="*/ 162 w 316"/>
                <a:gd name="T5" fmla="*/ 7 h 17"/>
                <a:gd name="T6" fmla="*/ 162 w 316"/>
                <a:gd name="T7" fmla="*/ 10 h 17"/>
                <a:gd name="T8" fmla="*/ 0 w 316"/>
                <a:gd name="T9" fmla="*/ 10 h 17"/>
                <a:gd name="T10" fmla="*/ 0 w 3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17">
                  <a:moveTo>
                    <a:pt x="0" y="0"/>
                  </a:moveTo>
                  <a:cubicBezTo>
                    <a:pt x="0" y="0"/>
                    <a:pt x="84" y="4"/>
                    <a:pt x="110" y="4"/>
                  </a:cubicBezTo>
                  <a:cubicBezTo>
                    <a:pt x="136" y="5"/>
                    <a:pt x="316" y="12"/>
                    <a:pt x="316" y="12"/>
                  </a:cubicBezTo>
                  <a:cubicBezTo>
                    <a:pt x="316" y="17"/>
                    <a:pt x="316" y="17"/>
                    <a:pt x="316" y="17"/>
                  </a:cubicBezTo>
                  <a:cubicBezTo>
                    <a:pt x="0" y="17"/>
                    <a:pt x="0" y="17"/>
                    <a:pt x="0" y="17"/>
                  </a:cubicBezTo>
                  <a:lnTo>
                    <a:pt x="0" y="0"/>
                  </a:ln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2" name="Freeform 957"/>
            <p:cNvSpPr>
              <a:spLocks/>
            </p:cNvSpPr>
            <p:nvPr userDrawn="1"/>
          </p:nvSpPr>
          <p:spPr bwMode="gray">
            <a:xfrm>
              <a:off x="4573" y="3901"/>
              <a:ext cx="226" cy="176"/>
            </a:xfrm>
            <a:custGeom>
              <a:avLst/>
              <a:gdLst>
                <a:gd name="T0" fmla="*/ 110 w 316"/>
                <a:gd name="T1" fmla="*/ 114 h 245"/>
                <a:gd name="T2" fmla="*/ 56 w 316"/>
                <a:gd name="T3" fmla="*/ 82 h 245"/>
                <a:gd name="T4" fmla="*/ 0 w 316"/>
                <a:gd name="T5" fmla="*/ 0 h 245"/>
                <a:gd name="T6" fmla="*/ 0 w 316"/>
                <a:gd name="T7" fmla="*/ 17 h 245"/>
                <a:gd name="T8" fmla="*/ 57 w 316"/>
                <a:gd name="T9" fmla="*/ 91 h 245"/>
                <a:gd name="T10" fmla="*/ 110 w 316"/>
                <a:gd name="T11" fmla="*/ 116 h 245"/>
                <a:gd name="T12" fmla="*/ 162 w 316"/>
                <a:gd name="T13" fmla="*/ 126 h 245"/>
                <a:gd name="T14" fmla="*/ 162 w 316"/>
                <a:gd name="T15" fmla="*/ 124 h 245"/>
                <a:gd name="T16" fmla="*/ 110 w 316"/>
                <a:gd name="T17" fmla="*/ 11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45">
                  <a:moveTo>
                    <a:pt x="216" y="221"/>
                  </a:moveTo>
                  <a:cubicBezTo>
                    <a:pt x="140" y="204"/>
                    <a:pt x="122" y="176"/>
                    <a:pt x="109" y="159"/>
                  </a:cubicBezTo>
                  <a:cubicBezTo>
                    <a:pt x="97" y="141"/>
                    <a:pt x="0" y="0"/>
                    <a:pt x="0" y="0"/>
                  </a:cubicBezTo>
                  <a:cubicBezTo>
                    <a:pt x="0" y="32"/>
                    <a:pt x="0" y="32"/>
                    <a:pt x="0" y="32"/>
                  </a:cubicBezTo>
                  <a:cubicBezTo>
                    <a:pt x="3" y="37"/>
                    <a:pt x="86" y="145"/>
                    <a:pt x="110" y="175"/>
                  </a:cubicBezTo>
                  <a:cubicBezTo>
                    <a:pt x="136" y="209"/>
                    <a:pt x="177" y="217"/>
                    <a:pt x="216" y="225"/>
                  </a:cubicBezTo>
                  <a:cubicBezTo>
                    <a:pt x="255" y="233"/>
                    <a:pt x="316" y="245"/>
                    <a:pt x="316" y="245"/>
                  </a:cubicBezTo>
                  <a:cubicBezTo>
                    <a:pt x="316" y="241"/>
                    <a:pt x="316" y="241"/>
                    <a:pt x="316" y="241"/>
                  </a:cubicBezTo>
                  <a:cubicBezTo>
                    <a:pt x="316" y="241"/>
                    <a:pt x="236" y="225"/>
                    <a:pt x="216" y="221"/>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3" name="Freeform 958"/>
            <p:cNvSpPr>
              <a:spLocks/>
            </p:cNvSpPr>
            <p:nvPr userDrawn="1"/>
          </p:nvSpPr>
          <p:spPr bwMode="gray">
            <a:xfrm>
              <a:off x="4573" y="3931"/>
              <a:ext cx="226" cy="161"/>
            </a:xfrm>
            <a:custGeom>
              <a:avLst/>
              <a:gdLst>
                <a:gd name="T0" fmla="*/ 110 w 316"/>
                <a:gd name="T1" fmla="*/ 104 h 224"/>
                <a:gd name="T2" fmla="*/ 56 w 316"/>
                <a:gd name="T3" fmla="*/ 75 h 224"/>
                <a:gd name="T4" fmla="*/ 0 w 316"/>
                <a:gd name="T5" fmla="*/ 0 h 224"/>
                <a:gd name="T6" fmla="*/ 0 w 316"/>
                <a:gd name="T7" fmla="*/ 16 h 224"/>
                <a:gd name="T8" fmla="*/ 56 w 316"/>
                <a:gd name="T9" fmla="*/ 83 h 224"/>
                <a:gd name="T10" fmla="*/ 110 w 316"/>
                <a:gd name="T11" fmla="*/ 106 h 224"/>
                <a:gd name="T12" fmla="*/ 162 w 316"/>
                <a:gd name="T13" fmla="*/ 116 h 224"/>
                <a:gd name="T14" fmla="*/ 162 w 316"/>
                <a:gd name="T15" fmla="*/ 114 h 224"/>
                <a:gd name="T16" fmla="*/ 110 w 316"/>
                <a:gd name="T17" fmla="*/ 104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24">
                  <a:moveTo>
                    <a:pt x="216" y="201"/>
                  </a:moveTo>
                  <a:cubicBezTo>
                    <a:pt x="153" y="189"/>
                    <a:pt x="128" y="169"/>
                    <a:pt x="109" y="145"/>
                  </a:cubicBezTo>
                  <a:cubicBezTo>
                    <a:pt x="91" y="121"/>
                    <a:pt x="0" y="0"/>
                    <a:pt x="0" y="0"/>
                  </a:cubicBezTo>
                  <a:cubicBezTo>
                    <a:pt x="0" y="30"/>
                    <a:pt x="0" y="30"/>
                    <a:pt x="0" y="30"/>
                  </a:cubicBezTo>
                  <a:cubicBezTo>
                    <a:pt x="3" y="35"/>
                    <a:pt x="87" y="134"/>
                    <a:pt x="109" y="160"/>
                  </a:cubicBezTo>
                  <a:cubicBezTo>
                    <a:pt x="136" y="190"/>
                    <a:pt x="172" y="198"/>
                    <a:pt x="216" y="206"/>
                  </a:cubicBezTo>
                  <a:cubicBezTo>
                    <a:pt x="260" y="214"/>
                    <a:pt x="316" y="224"/>
                    <a:pt x="316" y="224"/>
                  </a:cubicBezTo>
                  <a:cubicBezTo>
                    <a:pt x="316" y="220"/>
                    <a:pt x="316" y="220"/>
                    <a:pt x="316" y="220"/>
                  </a:cubicBezTo>
                  <a:cubicBezTo>
                    <a:pt x="316" y="220"/>
                    <a:pt x="252" y="208"/>
                    <a:pt x="216" y="201"/>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4" name="Freeform 959"/>
            <p:cNvSpPr>
              <a:spLocks/>
            </p:cNvSpPr>
            <p:nvPr userDrawn="1"/>
          </p:nvSpPr>
          <p:spPr bwMode="gray">
            <a:xfrm>
              <a:off x="4573" y="3961"/>
              <a:ext cx="226" cy="147"/>
            </a:xfrm>
            <a:custGeom>
              <a:avLst/>
              <a:gdLst>
                <a:gd name="T0" fmla="*/ 110 w 316"/>
                <a:gd name="T1" fmla="*/ 94 h 205"/>
                <a:gd name="T2" fmla="*/ 57 w 316"/>
                <a:gd name="T3" fmla="*/ 67 h 205"/>
                <a:gd name="T4" fmla="*/ 0 w 316"/>
                <a:gd name="T5" fmla="*/ 0 h 205"/>
                <a:gd name="T6" fmla="*/ 0 w 316"/>
                <a:gd name="T7" fmla="*/ 14 h 205"/>
                <a:gd name="T8" fmla="*/ 56 w 316"/>
                <a:gd name="T9" fmla="*/ 74 h 205"/>
                <a:gd name="T10" fmla="*/ 110 w 316"/>
                <a:gd name="T11" fmla="*/ 96 h 205"/>
                <a:gd name="T12" fmla="*/ 162 w 316"/>
                <a:gd name="T13" fmla="*/ 105 h 205"/>
                <a:gd name="T14" fmla="*/ 162 w 316"/>
                <a:gd name="T15" fmla="*/ 103 h 205"/>
                <a:gd name="T16" fmla="*/ 110 w 316"/>
                <a:gd name="T17" fmla="*/ 94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05">
                  <a:moveTo>
                    <a:pt x="216" y="182"/>
                  </a:moveTo>
                  <a:cubicBezTo>
                    <a:pt x="151" y="169"/>
                    <a:pt x="137" y="159"/>
                    <a:pt x="110" y="129"/>
                  </a:cubicBezTo>
                  <a:cubicBezTo>
                    <a:pt x="92" y="110"/>
                    <a:pt x="3" y="5"/>
                    <a:pt x="0" y="0"/>
                  </a:cubicBezTo>
                  <a:cubicBezTo>
                    <a:pt x="0" y="28"/>
                    <a:pt x="0" y="28"/>
                    <a:pt x="0" y="28"/>
                  </a:cubicBezTo>
                  <a:cubicBezTo>
                    <a:pt x="0" y="28"/>
                    <a:pt x="83" y="117"/>
                    <a:pt x="109" y="143"/>
                  </a:cubicBezTo>
                  <a:cubicBezTo>
                    <a:pt x="144" y="177"/>
                    <a:pt x="177" y="180"/>
                    <a:pt x="216" y="187"/>
                  </a:cubicBezTo>
                  <a:cubicBezTo>
                    <a:pt x="255" y="194"/>
                    <a:pt x="316" y="205"/>
                    <a:pt x="316" y="205"/>
                  </a:cubicBezTo>
                  <a:cubicBezTo>
                    <a:pt x="316" y="200"/>
                    <a:pt x="316" y="200"/>
                    <a:pt x="316" y="200"/>
                  </a:cubicBezTo>
                  <a:cubicBezTo>
                    <a:pt x="316" y="200"/>
                    <a:pt x="242" y="187"/>
                    <a:pt x="216" y="182"/>
                  </a:cubicBezTo>
                  <a:close/>
                </a:path>
              </a:pathLst>
            </a:custGeom>
            <a:solidFill>
              <a:srgbClr val="B3B3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5" name="Freeform 960"/>
            <p:cNvSpPr>
              <a:spLocks/>
            </p:cNvSpPr>
            <p:nvPr userDrawn="1"/>
          </p:nvSpPr>
          <p:spPr bwMode="gray">
            <a:xfrm>
              <a:off x="4195" y="4026"/>
              <a:ext cx="327" cy="220"/>
            </a:xfrm>
            <a:custGeom>
              <a:avLst/>
              <a:gdLst>
                <a:gd name="T0" fmla="*/ 327 w 327"/>
                <a:gd name="T1" fmla="*/ 220 h 220"/>
                <a:gd name="T2" fmla="*/ 327 w 327"/>
                <a:gd name="T3" fmla="*/ 0 h 220"/>
                <a:gd name="T4" fmla="*/ 0 w 327"/>
                <a:gd name="T5" fmla="*/ 0 h 220"/>
                <a:gd name="T6" fmla="*/ 0 w 327"/>
                <a:gd name="T7" fmla="*/ 220 h 220"/>
                <a:gd name="T8" fmla="*/ 327 w 327"/>
                <a:gd name="T9" fmla="*/ 220 h 220"/>
                <a:gd name="T10" fmla="*/ 327 w 327"/>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 h="220">
                  <a:moveTo>
                    <a:pt x="327" y="220"/>
                  </a:moveTo>
                  <a:lnTo>
                    <a:pt x="327" y="0"/>
                  </a:lnTo>
                  <a:lnTo>
                    <a:pt x="0" y="0"/>
                  </a:lnTo>
                  <a:lnTo>
                    <a:pt x="0" y="220"/>
                  </a:lnTo>
                  <a:lnTo>
                    <a:pt x="327" y="220"/>
                  </a:lnTo>
                  <a:close/>
                </a:path>
              </a:pathLst>
            </a:custGeom>
            <a:solidFill>
              <a:srgbClr val="00449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6" name="Freeform 961"/>
            <p:cNvSpPr>
              <a:spLocks/>
            </p:cNvSpPr>
            <p:nvPr userDrawn="1"/>
          </p:nvSpPr>
          <p:spPr bwMode="gray">
            <a:xfrm>
              <a:off x="4344" y="4046"/>
              <a:ext cx="29" cy="30"/>
            </a:xfrm>
            <a:custGeom>
              <a:avLst/>
              <a:gdLst>
                <a:gd name="T0" fmla="*/ 18 w 29"/>
                <a:gd name="T1" fmla="*/ 11 h 30"/>
                <a:gd name="T2" fmla="*/ 29 w 29"/>
                <a:gd name="T3" fmla="*/ 11 h 30"/>
                <a:gd name="T4" fmla="*/ 21 w 29"/>
                <a:gd name="T5" fmla="*/ 19 h 30"/>
                <a:gd name="T6" fmla="*/ 24 w 29"/>
                <a:gd name="T7" fmla="*/ 30 h 30"/>
                <a:gd name="T8" fmla="*/ 15 w 29"/>
                <a:gd name="T9" fmla="*/ 23 h 30"/>
                <a:gd name="T10" fmla="*/ 6 w 29"/>
                <a:gd name="T11" fmla="*/ 30 h 30"/>
                <a:gd name="T12" fmla="*/ 9 w 29"/>
                <a:gd name="T13" fmla="*/ 19 h 30"/>
                <a:gd name="T14" fmla="*/ 0 w 29"/>
                <a:gd name="T15" fmla="*/ 11 h 30"/>
                <a:gd name="T16" fmla="*/ 11 w 29"/>
                <a:gd name="T17" fmla="*/ 11 h 30"/>
                <a:gd name="T18" fmla="*/ 15 w 29"/>
                <a:gd name="T19" fmla="*/ 0 h 30"/>
                <a:gd name="T20" fmla="*/ 18 w 29"/>
                <a:gd name="T21" fmla="*/ 11 h 30"/>
                <a:gd name="T22" fmla="*/ 18 w 29"/>
                <a:gd name="T23" fmla="*/ 1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8" y="11"/>
                  </a:moveTo>
                  <a:lnTo>
                    <a:pt x="29" y="11"/>
                  </a:lnTo>
                  <a:lnTo>
                    <a:pt x="21" y="19"/>
                  </a:lnTo>
                  <a:lnTo>
                    <a:pt x="24" y="30"/>
                  </a:lnTo>
                  <a:lnTo>
                    <a:pt x="15" y="23"/>
                  </a:lnTo>
                  <a:lnTo>
                    <a:pt x="6" y="30"/>
                  </a:lnTo>
                  <a:lnTo>
                    <a:pt x="9" y="19"/>
                  </a:lnTo>
                  <a:lnTo>
                    <a:pt x="0" y="11"/>
                  </a:lnTo>
                  <a:lnTo>
                    <a:pt x="11" y="11"/>
                  </a:lnTo>
                  <a:lnTo>
                    <a:pt x="15" y="0"/>
                  </a:lnTo>
                  <a:lnTo>
                    <a:pt x="18"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7" name="Freeform 962"/>
            <p:cNvSpPr>
              <a:spLocks/>
            </p:cNvSpPr>
            <p:nvPr userDrawn="1"/>
          </p:nvSpPr>
          <p:spPr bwMode="gray">
            <a:xfrm>
              <a:off x="4345" y="4193"/>
              <a:ext cx="29" cy="28"/>
            </a:xfrm>
            <a:custGeom>
              <a:avLst/>
              <a:gdLst>
                <a:gd name="T0" fmla="*/ 17 w 29"/>
                <a:gd name="T1" fmla="*/ 11 h 28"/>
                <a:gd name="T2" fmla="*/ 29 w 29"/>
                <a:gd name="T3" fmla="*/ 11 h 28"/>
                <a:gd name="T4" fmla="*/ 20 w 29"/>
                <a:gd name="T5" fmla="*/ 17 h 28"/>
                <a:gd name="T6" fmla="*/ 23 w 29"/>
                <a:gd name="T7" fmla="*/ 28 h 28"/>
                <a:gd name="T8" fmla="*/ 14 w 29"/>
                <a:gd name="T9" fmla="*/ 22 h 28"/>
                <a:gd name="T10" fmla="*/ 5 w 29"/>
                <a:gd name="T11" fmla="*/ 28 h 28"/>
                <a:gd name="T12" fmla="*/ 9 w 29"/>
                <a:gd name="T13" fmla="*/ 17 h 28"/>
                <a:gd name="T14" fmla="*/ 0 w 29"/>
                <a:gd name="T15" fmla="*/ 11 h 28"/>
                <a:gd name="T16" fmla="*/ 11 w 29"/>
                <a:gd name="T17" fmla="*/ 11 h 28"/>
                <a:gd name="T18" fmla="*/ 14 w 29"/>
                <a:gd name="T19" fmla="*/ 0 h 28"/>
                <a:gd name="T20" fmla="*/ 17 w 29"/>
                <a:gd name="T21" fmla="*/ 11 h 28"/>
                <a:gd name="T22" fmla="*/ 17 w 29"/>
                <a:gd name="T23" fmla="*/ 1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7" y="11"/>
                  </a:moveTo>
                  <a:lnTo>
                    <a:pt x="29" y="11"/>
                  </a:lnTo>
                  <a:lnTo>
                    <a:pt x="20" y="17"/>
                  </a:lnTo>
                  <a:lnTo>
                    <a:pt x="23" y="28"/>
                  </a:lnTo>
                  <a:lnTo>
                    <a:pt x="14" y="22"/>
                  </a:lnTo>
                  <a:lnTo>
                    <a:pt x="5" y="28"/>
                  </a:lnTo>
                  <a:lnTo>
                    <a:pt x="9" y="17"/>
                  </a:lnTo>
                  <a:lnTo>
                    <a:pt x="0" y="11"/>
                  </a:lnTo>
                  <a:lnTo>
                    <a:pt x="11" y="11"/>
                  </a:lnTo>
                  <a:lnTo>
                    <a:pt x="14" y="0"/>
                  </a:lnTo>
                  <a:lnTo>
                    <a:pt x="17"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8" name="Freeform 963"/>
            <p:cNvSpPr>
              <a:spLocks/>
            </p:cNvSpPr>
            <p:nvPr userDrawn="1"/>
          </p:nvSpPr>
          <p:spPr bwMode="gray">
            <a:xfrm>
              <a:off x="4380" y="4183"/>
              <a:ext cx="30" cy="29"/>
            </a:xfrm>
            <a:custGeom>
              <a:avLst/>
              <a:gdLst>
                <a:gd name="T0" fmla="*/ 18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5" y="29"/>
                  </a:lnTo>
                  <a:lnTo>
                    <a:pt x="15" y="22"/>
                  </a:lnTo>
                  <a:lnTo>
                    <a:pt x="6" y="29"/>
                  </a:lnTo>
                  <a:lnTo>
                    <a:pt x="10" y="18"/>
                  </a:lnTo>
                  <a:lnTo>
                    <a:pt x="0" y="11"/>
                  </a:lnTo>
                  <a:lnTo>
                    <a:pt x="12" y="11"/>
                  </a:lnTo>
                  <a:lnTo>
                    <a:pt x="15" y="0"/>
                  </a:lnTo>
                  <a:lnTo>
                    <a:pt x="18"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79" name="Freeform 964"/>
            <p:cNvSpPr>
              <a:spLocks/>
            </p:cNvSpPr>
            <p:nvPr userDrawn="1"/>
          </p:nvSpPr>
          <p:spPr bwMode="gray">
            <a:xfrm>
              <a:off x="4380" y="4057"/>
              <a:ext cx="30" cy="28"/>
            </a:xfrm>
            <a:custGeom>
              <a:avLst/>
              <a:gdLst>
                <a:gd name="T0" fmla="*/ 18 w 30"/>
                <a:gd name="T1" fmla="*/ 10 h 28"/>
                <a:gd name="T2" fmla="*/ 30 w 30"/>
                <a:gd name="T3" fmla="*/ 10 h 28"/>
                <a:gd name="T4" fmla="*/ 21 w 30"/>
                <a:gd name="T5" fmla="*/ 17 h 28"/>
                <a:gd name="T6" fmla="*/ 25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5"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0" name="Freeform 965"/>
            <p:cNvSpPr>
              <a:spLocks/>
            </p:cNvSpPr>
            <p:nvPr userDrawn="1"/>
          </p:nvSpPr>
          <p:spPr bwMode="gray">
            <a:xfrm>
              <a:off x="4408" y="4083"/>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8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8" y="18"/>
                  </a:lnTo>
                  <a:lnTo>
                    <a:pt x="0" y="11"/>
                  </a:lnTo>
                  <a:lnTo>
                    <a:pt x="10" y="11"/>
                  </a:lnTo>
                  <a:lnTo>
                    <a:pt x="14" y="0"/>
                  </a:lnTo>
                  <a:lnTo>
                    <a:pt x="18"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1" name="Freeform 966"/>
            <p:cNvSpPr>
              <a:spLocks/>
            </p:cNvSpPr>
            <p:nvPr userDrawn="1"/>
          </p:nvSpPr>
          <p:spPr bwMode="gray">
            <a:xfrm>
              <a:off x="4408" y="4157"/>
              <a:ext cx="29" cy="28"/>
            </a:xfrm>
            <a:custGeom>
              <a:avLst/>
              <a:gdLst>
                <a:gd name="T0" fmla="*/ 18 w 29"/>
                <a:gd name="T1" fmla="*/ 10 h 28"/>
                <a:gd name="T2" fmla="*/ 29 w 29"/>
                <a:gd name="T3" fmla="*/ 10 h 28"/>
                <a:gd name="T4" fmla="*/ 20 w 29"/>
                <a:gd name="T5" fmla="*/ 17 h 28"/>
                <a:gd name="T6" fmla="*/ 23 w 29"/>
                <a:gd name="T7" fmla="*/ 28 h 28"/>
                <a:gd name="T8" fmla="*/ 14 w 29"/>
                <a:gd name="T9" fmla="*/ 22 h 28"/>
                <a:gd name="T10" fmla="*/ 5 w 29"/>
                <a:gd name="T11" fmla="*/ 28 h 28"/>
                <a:gd name="T12" fmla="*/ 8 w 29"/>
                <a:gd name="T13" fmla="*/ 17 h 28"/>
                <a:gd name="T14" fmla="*/ 0 w 29"/>
                <a:gd name="T15" fmla="*/ 10 h 28"/>
                <a:gd name="T16" fmla="*/ 10 w 29"/>
                <a:gd name="T17" fmla="*/ 10 h 28"/>
                <a:gd name="T18" fmla="*/ 14 w 29"/>
                <a:gd name="T19" fmla="*/ 0 h 28"/>
                <a:gd name="T20" fmla="*/ 18 w 29"/>
                <a:gd name="T21" fmla="*/ 10 h 28"/>
                <a:gd name="T22" fmla="*/ 18 w 29"/>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8" y="10"/>
                  </a:moveTo>
                  <a:lnTo>
                    <a:pt x="29" y="10"/>
                  </a:lnTo>
                  <a:lnTo>
                    <a:pt x="20" y="17"/>
                  </a:lnTo>
                  <a:lnTo>
                    <a:pt x="23" y="28"/>
                  </a:lnTo>
                  <a:lnTo>
                    <a:pt x="14" y="22"/>
                  </a:lnTo>
                  <a:lnTo>
                    <a:pt x="5" y="28"/>
                  </a:lnTo>
                  <a:lnTo>
                    <a:pt x="8" y="17"/>
                  </a:lnTo>
                  <a:lnTo>
                    <a:pt x="0" y="10"/>
                  </a:lnTo>
                  <a:lnTo>
                    <a:pt x="10" y="10"/>
                  </a:lnTo>
                  <a:lnTo>
                    <a:pt x="14" y="0"/>
                  </a:lnTo>
                  <a:lnTo>
                    <a:pt x="18" y="10"/>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2" name="Freeform 967"/>
            <p:cNvSpPr>
              <a:spLocks/>
            </p:cNvSpPr>
            <p:nvPr userDrawn="1"/>
          </p:nvSpPr>
          <p:spPr bwMode="gray">
            <a:xfrm>
              <a:off x="4418" y="4119"/>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9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9" y="18"/>
                  </a:lnTo>
                  <a:lnTo>
                    <a:pt x="0" y="11"/>
                  </a:lnTo>
                  <a:lnTo>
                    <a:pt x="10" y="11"/>
                  </a:lnTo>
                  <a:lnTo>
                    <a:pt x="14" y="0"/>
                  </a:lnTo>
                  <a:lnTo>
                    <a:pt x="18"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3" name="Freeform 968"/>
            <p:cNvSpPr>
              <a:spLocks/>
            </p:cNvSpPr>
            <p:nvPr userDrawn="1"/>
          </p:nvSpPr>
          <p:spPr bwMode="gray">
            <a:xfrm>
              <a:off x="4307" y="4057"/>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4" name="Freeform 969"/>
            <p:cNvSpPr>
              <a:spLocks/>
            </p:cNvSpPr>
            <p:nvPr userDrawn="1"/>
          </p:nvSpPr>
          <p:spPr bwMode="gray">
            <a:xfrm>
              <a:off x="4281" y="4083"/>
              <a:ext cx="30" cy="29"/>
            </a:xfrm>
            <a:custGeom>
              <a:avLst/>
              <a:gdLst>
                <a:gd name="T0" fmla="*/ 18 w 30"/>
                <a:gd name="T1" fmla="*/ 11 h 29"/>
                <a:gd name="T2" fmla="*/ 30 w 30"/>
                <a:gd name="T3" fmla="*/ 11 h 29"/>
                <a:gd name="T4" fmla="*/ 21 w 30"/>
                <a:gd name="T5" fmla="*/ 18 h 29"/>
                <a:gd name="T6" fmla="*/ 24 w 30"/>
                <a:gd name="T7" fmla="*/ 29 h 29"/>
                <a:gd name="T8" fmla="*/ 15 w 30"/>
                <a:gd name="T9" fmla="*/ 22 h 29"/>
                <a:gd name="T10" fmla="*/ 5 w 30"/>
                <a:gd name="T11" fmla="*/ 29 h 29"/>
                <a:gd name="T12" fmla="*/ 9 w 30"/>
                <a:gd name="T13" fmla="*/ 18 h 29"/>
                <a:gd name="T14" fmla="*/ 0 w 30"/>
                <a:gd name="T15" fmla="*/ 11 h 29"/>
                <a:gd name="T16" fmla="*/ 11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4" y="29"/>
                  </a:lnTo>
                  <a:lnTo>
                    <a:pt x="15" y="22"/>
                  </a:lnTo>
                  <a:lnTo>
                    <a:pt x="5" y="29"/>
                  </a:lnTo>
                  <a:lnTo>
                    <a:pt x="9" y="18"/>
                  </a:lnTo>
                  <a:lnTo>
                    <a:pt x="0" y="11"/>
                  </a:lnTo>
                  <a:lnTo>
                    <a:pt x="11" y="11"/>
                  </a:lnTo>
                  <a:lnTo>
                    <a:pt x="15" y="0"/>
                  </a:lnTo>
                  <a:lnTo>
                    <a:pt x="18"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5" name="Freeform 970"/>
            <p:cNvSpPr>
              <a:spLocks/>
            </p:cNvSpPr>
            <p:nvPr userDrawn="1"/>
          </p:nvSpPr>
          <p:spPr bwMode="gray">
            <a:xfrm>
              <a:off x="4271" y="4120"/>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6" name="Freeform 971"/>
            <p:cNvSpPr>
              <a:spLocks/>
            </p:cNvSpPr>
            <p:nvPr userDrawn="1"/>
          </p:nvSpPr>
          <p:spPr bwMode="gray">
            <a:xfrm>
              <a:off x="4281" y="4157"/>
              <a:ext cx="30" cy="28"/>
            </a:xfrm>
            <a:custGeom>
              <a:avLst/>
              <a:gdLst>
                <a:gd name="T0" fmla="*/ 18 w 30"/>
                <a:gd name="T1" fmla="*/ 10 h 28"/>
                <a:gd name="T2" fmla="*/ 30 w 30"/>
                <a:gd name="T3" fmla="*/ 10 h 28"/>
                <a:gd name="T4" fmla="*/ 21 w 30"/>
                <a:gd name="T5" fmla="*/ 17 h 28"/>
                <a:gd name="T6" fmla="*/ 24 w 30"/>
                <a:gd name="T7" fmla="*/ 28 h 28"/>
                <a:gd name="T8" fmla="*/ 15 w 30"/>
                <a:gd name="T9" fmla="*/ 22 h 28"/>
                <a:gd name="T10" fmla="*/ 5 w 30"/>
                <a:gd name="T11" fmla="*/ 28 h 28"/>
                <a:gd name="T12" fmla="*/ 9 w 30"/>
                <a:gd name="T13" fmla="*/ 17 h 28"/>
                <a:gd name="T14" fmla="*/ 0 w 30"/>
                <a:gd name="T15" fmla="*/ 10 h 28"/>
                <a:gd name="T16" fmla="*/ 11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4" y="28"/>
                  </a:lnTo>
                  <a:lnTo>
                    <a:pt x="15" y="22"/>
                  </a:lnTo>
                  <a:lnTo>
                    <a:pt x="5" y="28"/>
                  </a:lnTo>
                  <a:lnTo>
                    <a:pt x="9" y="17"/>
                  </a:lnTo>
                  <a:lnTo>
                    <a:pt x="0" y="10"/>
                  </a:lnTo>
                  <a:lnTo>
                    <a:pt x="11" y="10"/>
                  </a:lnTo>
                  <a:lnTo>
                    <a:pt x="15" y="0"/>
                  </a:lnTo>
                  <a:lnTo>
                    <a:pt x="18" y="10"/>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sp>
          <p:nvSpPr>
            <p:cNvPr id="1087" name="Freeform 972"/>
            <p:cNvSpPr>
              <a:spLocks/>
            </p:cNvSpPr>
            <p:nvPr userDrawn="1"/>
          </p:nvSpPr>
          <p:spPr bwMode="gray">
            <a:xfrm>
              <a:off x="4307" y="4183"/>
              <a:ext cx="30" cy="29"/>
            </a:xfrm>
            <a:custGeom>
              <a:avLst/>
              <a:gdLst>
                <a:gd name="T0" fmla="*/ 19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9 w 30"/>
                <a:gd name="T21" fmla="*/ 11 h 29"/>
                <a:gd name="T22" fmla="*/ 19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9" y="11"/>
                  </a:moveTo>
                  <a:lnTo>
                    <a:pt x="30" y="11"/>
                  </a:lnTo>
                  <a:lnTo>
                    <a:pt x="21" y="18"/>
                  </a:lnTo>
                  <a:lnTo>
                    <a:pt x="25" y="29"/>
                  </a:lnTo>
                  <a:lnTo>
                    <a:pt x="15" y="22"/>
                  </a:lnTo>
                  <a:lnTo>
                    <a:pt x="6" y="29"/>
                  </a:lnTo>
                  <a:lnTo>
                    <a:pt x="10" y="18"/>
                  </a:lnTo>
                  <a:lnTo>
                    <a:pt x="0" y="11"/>
                  </a:lnTo>
                  <a:lnTo>
                    <a:pt x="12" y="11"/>
                  </a:lnTo>
                  <a:lnTo>
                    <a:pt x="15" y="0"/>
                  </a:lnTo>
                  <a:lnTo>
                    <a:pt x="19" y="11"/>
                  </a:lnTo>
                  <a:close/>
                </a:path>
              </a:pathLst>
            </a:custGeom>
            <a:solidFill>
              <a:srgbClr val="FFE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lnSpc>
                  <a:spcPct val="80000"/>
                </a:lnSpc>
                <a:spcBef>
                  <a:spcPct val="50000"/>
                </a:spcBef>
                <a:spcAft>
                  <a:spcPct val="0"/>
                </a:spcAft>
                <a:buFontTx/>
                <a:buChar char="•"/>
              </a:pPr>
              <a:endParaRPr lang="en-GB">
                <a:solidFill>
                  <a:srgbClr val="000000"/>
                </a:solidFill>
              </a:endParaRPr>
            </a:p>
          </p:txBody>
        </p:sp>
      </p:grpSp>
    </p:spTree>
    <p:extLst>
      <p:ext uri="{BB962C8B-B14F-4D97-AF65-F5344CB8AC3E}">
        <p14:creationId xmlns:p14="http://schemas.microsoft.com/office/powerpoint/2010/main" val="284516012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11658"/>
                                        </p:tgtEl>
                                        <p:attrNameLst>
                                          <p:attrName>style.visibility</p:attrName>
                                        </p:attrNameLst>
                                      </p:cBhvr>
                                      <p:to>
                                        <p:strVal val="visible"/>
                                      </p:to>
                                    </p:set>
                                    <p:animEffect transition="in" filter="slide(fromBottom)">
                                      <p:cBhvr>
                                        <p:cTn id="7" dur="500"/>
                                        <p:tgtEl>
                                          <p:spTgt spid="161165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10755">
                                            <p:txEl>
                                              <p:pRg st="0" end="0"/>
                                            </p:txEl>
                                          </p:spTgt>
                                        </p:tgtEl>
                                        <p:attrNameLst>
                                          <p:attrName>style.visibility</p:attrName>
                                        </p:attrNameLst>
                                      </p:cBhvr>
                                      <p:to>
                                        <p:strVal val="visible"/>
                                      </p:to>
                                    </p:set>
                                    <p:animEffect transition="in" filter="wipe(left)">
                                      <p:cBhvr>
                                        <p:cTn id="11" dur="1000"/>
                                        <p:tgtEl>
                                          <p:spTgt spid="1610755">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10755">
                                            <p:txEl>
                                              <p:pRg st="1" end="1"/>
                                            </p:txEl>
                                          </p:spTgt>
                                        </p:tgtEl>
                                        <p:attrNameLst>
                                          <p:attrName>style.visibility</p:attrName>
                                        </p:attrNameLst>
                                      </p:cBhvr>
                                      <p:to>
                                        <p:strVal val="visible"/>
                                      </p:to>
                                    </p:set>
                                    <p:animEffect transition="in" filter="wipe(left)">
                                      <p:cBhvr>
                                        <p:cTn id="15" dur="1000"/>
                                        <p:tgtEl>
                                          <p:spTgt spid="1610755">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610755">
                                            <p:txEl>
                                              <p:pRg st="2" end="2"/>
                                            </p:txEl>
                                          </p:spTgt>
                                        </p:tgtEl>
                                        <p:attrNameLst>
                                          <p:attrName>style.visibility</p:attrName>
                                        </p:attrNameLst>
                                      </p:cBhvr>
                                      <p:to>
                                        <p:strVal val="visible"/>
                                      </p:to>
                                    </p:set>
                                    <p:animEffect transition="in" filter="wipe(left)">
                                      <p:cBhvr>
                                        <p:cTn id="19" dur="1000"/>
                                        <p:tgtEl>
                                          <p:spTgt spid="1610755">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610755">
                                            <p:txEl>
                                              <p:pRg st="3" end="3"/>
                                            </p:txEl>
                                          </p:spTgt>
                                        </p:tgtEl>
                                        <p:attrNameLst>
                                          <p:attrName>style.visibility</p:attrName>
                                        </p:attrNameLst>
                                      </p:cBhvr>
                                      <p:to>
                                        <p:strVal val="visible"/>
                                      </p:to>
                                    </p:set>
                                    <p:animEffect transition="in" filter="wipe(left)">
                                      <p:cBhvr>
                                        <p:cTn id="23" dur="1000"/>
                                        <p:tgtEl>
                                          <p:spTgt spid="1610755">
                                            <p:txEl>
                                              <p:pRg st="3" end="3"/>
                                            </p:txEl>
                                          </p:spTgt>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610755">
                                            <p:txEl>
                                              <p:pRg st="4" end="4"/>
                                            </p:txEl>
                                          </p:spTgt>
                                        </p:tgtEl>
                                        <p:attrNameLst>
                                          <p:attrName>style.visibility</p:attrName>
                                        </p:attrNameLst>
                                      </p:cBhvr>
                                      <p:to>
                                        <p:strVal val="visible"/>
                                      </p:to>
                                    </p:set>
                                    <p:animEffect transition="in" filter="wipe(left)">
                                      <p:cBhvr>
                                        <p:cTn id="27" dur="1000"/>
                                        <p:tgtEl>
                                          <p:spTgt spid="1610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755" grpId="0" build="p">
        <p:tmplLst>
          <p:tmpl lvl="1">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Lst>
      </p:bldP>
      <p:bldP spid="1611658" grpId="0"/>
    </p:bldLst>
  </p:timing>
  <p:hf hdr="0" ftr="0" dt="0"/>
  <p:txStyles>
    <p:titleStyle>
      <a:lvl1pPr algn="l" rtl="0" eaLnBrk="0" fontAlgn="base" hangingPunct="0">
        <a:lnSpc>
          <a:spcPct val="90000"/>
        </a:lnSpc>
        <a:spcBef>
          <a:spcPct val="0"/>
        </a:spcBef>
        <a:spcAft>
          <a:spcPct val="0"/>
        </a:spcAft>
        <a:defRPr sz="2800">
          <a:solidFill>
            <a:schemeClr val="hlink"/>
          </a:solidFill>
          <a:latin typeface="+mj-lt"/>
          <a:ea typeface="+mj-ea"/>
          <a:cs typeface="+mj-cs"/>
        </a:defRPr>
      </a:lvl1pPr>
      <a:lvl2pPr algn="l" rtl="0" eaLnBrk="0" fontAlgn="base" hangingPunct="0">
        <a:lnSpc>
          <a:spcPct val="90000"/>
        </a:lnSpc>
        <a:spcBef>
          <a:spcPct val="0"/>
        </a:spcBef>
        <a:spcAft>
          <a:spcPct val="0"/>
        </a:spcAft>
        <a:defRPr sz="2800">
          <a:solidFill>
            <a:schemeClr val="hlink"/>
          </a:solidFill>
          <a:latin typeface="Arial" charset="0"/>
          <a:cs typeface="Arial" charset="0"/>
        </a:defRPr>
      </a:lvl2pPr>
      <a:lvl3pPr algn="l" rtl="0" eaLnBrk="0" fontAlgn="base" hangingPunct="0">
        <a:lnSpc>
          <a:spcPct val="90000"/>
        </a:lnSpc>
        <a:spcBef>
          <a:spcPct val="0"/>
        </a:spcBef>
        <a:spcAft>
          <a:spcPct val="0"/>
        </a:spcAft>
        <a:defRPr sz="2800">
          <a:solidFill>
            <a:schemeClr val="hlink"/>
          </a:solidFill>
          <a:latin typeface="Arial" charset="0"/>
          <a:cs typeface="Arial" charset="0"/>
        </a:defRPr>
      </a:lvl3pPr>
      <a:lvl4pPr algn="l" rtl="0" eaLnBrk="0" fontAlgn="base" hangingPunct="0">
        <a:lnSpc>
          <a:spcPct val="90000"/>
        </a:lnSpc>
        <a:spcBef>
          <a:spcPct val="0"/>
        </a:spcBef>
        <a:spcAft>
          <a:spcPct val="0"/>
        </a:spcAft>
        <a:defRPr sz="2800">
          <a:solidFill>
            <a:schemeClr val="hlink"/>
          </a:solidFill>
          <a:latin typeface="Arial" charset="0"/>
          <a:cs typeface="Arial" charset="0"/>
        </a:defRPr>
      </a:lvl4pPr>
      <a:lvl5pPr algn="l" rtl="0" eaLnBrk="0" fontAlgn="base" hangingPunct="0">
        <a:lnSpc>
          <a:spcPct val="90000"/>
        </a:lnSpc>
        <a:spcBef>
          <a:spcPct val="0"/>
        </a:spcBef>
        <a:spcAft>
          <a:spcPct val="0"/>
        </a:spcAft>
        <a:defRPr sz="2800">
          <a:solidFill>
            <a:schemeClr val="hlink"/>
          </a:solidFill>
          <a:latin typeface="Arial" charset="0"/>
          <a:cs typeface="Arial" charset="0"/>
        </a:defRPr>
      </a:lvl5pPr>
      <a:lvl6pPr marL="457200" algn="l" rtl="0" fontAlgn="base">
        <a:lnSpc>
          <a:spcPct val="90000"/>
        </a:lnSpc>
        <a:spcBef>
          <a:spcPct val="0"/>
        </a:spcBef>
        <a:spcAft>
          <a:spcPct val="0"/>
        </a:spcAft>
        <a:defRPr sz="2800">
          <a:solidFill>
            <a:schemeClr val="hlink"/>
          </a:solidFill>
          <a:latin typeface="Arial" charset="0"/>
          <a:cs typeface="Arial" charset="0"/>
        </a:defRPr>
      </a:lvl6pPr>
      <a:lvl7pPr marL="914400" algn="l" rtl="0" fontAlgn="base">
        <a:lnSpc>
          <a:spcPct val="90000"/>
        </a:lnSpc>
        <a:spcBef>
          <a:spcPct val="0"/>
        </a:spcBef>
        <a:spcAft>
          <a:spcPct val="0"/>
        </a:spcAft>
        <a:defRPr sz="2800">
          <a:solidFill>
            <a:schemeClr val="hlink"/>
          </a:solidFill>
          <a:latin typeface="Arial" charset="0"/>
          <a:cs typeface="Arial" charset="0"/>
        </a:defRPr>
      </a:lvl7pPr>
      <a:lvl8pPr marL="1371600" algn="l" rtl="0" fontAlgn="base">
        <a:lnSpc>
          <a:spcPct val="90000"/>
        </a:lnSpc>
        <a:spcBef>
          <a:spcPct val="0"/>
        </a:spcBef>
        <a:spcAft>
          <a:spcPct val="0"/>
        </a:spcAft>
        <a:defRPr sz="2800">
          <a:solidFill>
            <a:schemeClr val="hlink"/>
          </a:solidFill>
          <a:latin typeface="Arial" charset="0"/>
          <a:cs typeface="Arial" charset="0"/>
        </a:defRPr>
      </a:lvl8pPr>
      <a:lvl9pPr marL="1828800" algn="l" rtl="0" fontAlgn="base">
        <a:lnSpc>
          <a:spcPct val="90000"/>
        </a:lnSpc>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hlink"/>
        </a:buClr>
        <a:buChar char="»"/>
        <a:defRPr sz="1400">
          <a:solidFill>
            <a:schemeClr val="tx1"/>
          </a:solidFill>
          <a:latin typeface="+mn-lt"/>
          <a:cs typeface="+mn-cs"/>
        </a:defRPr>
      </a:lvl5pPr>
      <a:lvl6pPr marL="2514600" indent="-228600" algn="l" rtl="0" fontAlgn="base">
        <a:spcBef>
          <a:spcPct val="20000"/>
        </a:spcBef>
        <a:spcAft>
          <a:spcPct val="0"/>
        </a:spcAft>
        <a:buClr>
          <a:schemeClr val="hlink"/>
        </a:buClr>
        <a:buChar char="»"/>
        <a:defRPr sz="1400">
          <a:solidFill>
            <a:schemeClr val="tx1"/>
          </a:solidFill>
          <a:latin typeface="+mn-lt"/>
          <a:cs typeface="+mn-cs"/>
        </a:defRPr>
      </a:lvl6pPr>
      <a:lvl7pPr marL="2971800" indent="-228600" algn="l" rtl="0" fontAlgn="base">
        <a:spcBef>
          <a:spcPct val="20000"/>
        </a:spcBef>
        <a:spcAft>
          <a:spcPct val="0"/>
        </a:spcAft>
        <a:buClr>
          <a:schemeClr val="hlink"/>
        </a:buClr>
        <a:buChar char="»"/>
        <a:defRPr sz="1400">
          <a:solidFill>
            <a:schemeClr val="tx1"/>
          </a:solidFill>
          <a:latin typeface="+mn-lt"/>
          <a:cs typeface="+mn-cs"/>
        </a:defRPr>
      </a:lvl7pPr>
      <a:lvl8pPr marL="3429000" indent="-228600" algn="l" rtl="0" fontAlgn="base">
        <a:spcBef>
          <a:spcPct val="20000"/>
        </a:spcBef>
        <a:spcAft>
          <a:spcPct val="0"/>
        </a:spcAft>
        <a:buClr>
          <a:schemeClr val="hlink"/>
        </a:buClr>
        <a:buChar char="»"/>
        <a:defRPr sz="1400">
          <a:solidFill>
            <a:schemeClr val="tx1"/>
          </a:solidFill>
          <a:latin typeface="+mn-lt"/>
          <a:cs typeface="+mn-cs"/>
        </a:defRPr>
      </a:lvl8pPr>
      <a:lvl9pPr marL="3886200" indent="-228600" algn="l" rtl="0" fontAlgn="base">
        <a:spcBef>
          <a:spcPct val="20000"/>
        </a:spcBef>
        <a:spcAft>
          <a:spcPct val="0"/>
        </a:spcAft>
        <a:buClr>
          <a:schemeClr val="hlink"/>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48480-746F-6644-80E7-36DE544DEE42}" type="datetimeFigureOut">
              <a:rPr lang="en-US" smtClean="0"/>
              <a:pPr/>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30F01-D2DC-E84A-B36E-B0D9FD11661D}" type="slidenum">
              <a:rPr lang="en-US" smtClean="0"/>
              <a:pPr/>
              <a:t>‹#›</a:t>
            </a:fld>
            <a:endParaRPr lang="en-US"/>
          </a:p>
        </p:txBody>
      </p:sp>
    </p:spTree>
    <p:extLst>
      <p:ext uri="{BB962C8B-B14F-4D97-AF65-F5344CB8AC3E}">
        <p14:creationId xmlns:p14="http://schemas.microsoft.com/office/powerpoint/2010/main" val="35864217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2021. 10. 15.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p14="http://schemas.microsoft.com/office/powerpoint/2010/main" val="234838712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ection title slide4.jpg"/>
          <p:cNvPicPr>
            <a:picLocks noChangeAspect="1"/>
          </p:cNvPicPr>
          <p:nvPr/>
        </p:nvPicPr>
        <p:blipFill>
          <a:blip r:embed="rId5"/>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C84020F3-D47E-264B-B29F-6FAA369632B8}" type="slidenum">
              <a:rPr/>
              <a:pPr/>
              <a:t>‹#›</a:t>
            </a:fld>
            <a:endParaRPr lang="en-US"/>
          </a:p>
        </p:txBody>
      </p:sp>
      <p:sp>
        <p:nvSpPr>
          <p:cNvPr id="8" name="TextBox 7"/>
          <p:cNvSpPr txBox="1"/>
          <p:nvPr/>
        </p:nvSpPr>
        <p:spPr>
          <a:xfrm>
            <a:off x="7569214" y="6453340"/>
            <a:ext cx="905933" cy="246221"/>
          </a:xfrm>
          <a:prstGeom prst="rect">
            <a:avLst/>
          </a:prstGeom>
          <a:noFill/>
        </p:spPr>
        <p:txBody>
          <a:bodyPr wrap="square" rIns="72000" rtlCol="0">
            <a:spAutoFit/>
          </a:bodyPr>
          <a:lstStyle/>
          <a:p>
            <a:pPr algn="r"/>
            <a:r>
              <a:rPr lang="en-US" sz="1000" b="0" i="0">
                <a:solidFill>
                  <a:srgbClr val="575757"/>
                </a:solidFill>
                <a:latin typeface="Arial MT"/>
                <a:cs typeface="Arial MT"/>
              </a:rPr>
              <a:t>Climate-KIC</a:t>
            </a:r>
          </a:p>
        </p:txBody>
      </p:sp>
      <p:pic>
        <p:nvPicPr>
          <p:cNvPr id="5" name="Picture 4" descr="master logo_no activity 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469" y="4597404"/>
            <a:ext cx="1338579" cy="1338579"/>
          </a:xfrm>
          <a:prstGeom prst="rect">
            <a:avLst/>
          </a:prstGeom>
        </p:spPr>
      </p:pic>
    </p:spTree>
    <p:extLst>
      <p:ext uri="{BB962C8B-B14F-4D97-AF65-F5344CB8AC3E}">
        <p14:creationId xmlns:p14="http://schemas.microsoft.com/office/powerpoint/2010/main" val="254817258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727" r:id="rId3"/>
  </p:sldLayoutIdLst>
  <p:hf hdr="0" ftr="0" dt="0"/>
  <p:txStyles>
    <p:titleStyle>
      <a:lvl1pPr algn="l" defTabSz="457200" rtl="0" eaLnBrk="1" latinLnBrk="0" hangingPunct="1">
        <a:spcBef>
          <a:spcPct val="0"/>
        </a:spcBef>
        <a:buNone/>
        <a:defRPr sz="4000" b="0" i="0" kern="1200">
          <a:solidFill>
            <a:srgbClr val="009EE3"/>
          </a:solidFill>
          <a:latin typeface="Arial MT"/>
          <a:ea typeface="+mj-ea"/>
          <a:cs typeface="Arial M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p:nvSpPr>
        <p:spPr>
          <a:xfrm>
            <a:off x="7569214" y="6453340"/>
            <a:ext cx="905933" cy="246221"/>
          </a:xfrm>
          <a:prstGeom prst="rect">
            <a:avLst/>
          </a:prstGeom>
          <a:noFill/>
        </p:spPr>
        <p:txBody>
          <a:bodyPr wrap="square" rIns="72000" rtlCol="0">
            <a:spAutoFit/>
          </a:bodyPr>
          <a:lstStyle/>
          <a:p>
            <a:pPr algn="r"/>
            <a:r>
              <a:rPr lang="en-US" sz="1000" b="0" i="0">
                <a:solidFill>
                  <a:srgbClr val="575757"/>
                </a:solidFill>
                <a:latin typeface="Arial MT"/>
                <a:cs typeface="Arial MT"/>
              </a:rPr>
              <a:t>Climate-KIC</a:t>
            </a:r>
          </a:p>
        </p:txBody>
      </p:sp>
    </p:spTree>
    <p:extLst>
      <p:ext uri="{BB962C8B-B14F-4D97-AF65-F5344CB8AC3E}">
        <p14:creationId xmlns:p14="http://schemas.microsoft.com/office/powerpoint/2010/main" val="33530646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4" r:id="rId3"/>
    <p:sldLayoutId id="2147483686" r:id="rId4"/>
    <p:sldLayoutId id="2147483704" r:id="rId5"/>
    <p:sldLayoutId id="2147483706" r:id="rId6"/>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p:nvSpPr>
        <p:spPr>
          <a:xfrm>
            <a:off x="7569214" y="6453340"/>
            <a:ext cx="905933" cy="246221"/>
          </a:xfrm>
          <a:prstGeom prst="rect">
            <a:avLst/>
          </a:prstGeom>
          <a:noFill/>
        </p:spPr>
        <p:txBody>
          <a:bodyPr wrap="square" rIns="72000" rtlCol="0">
            <a:spAutoFit/>
          </a:bodyPr>
          <a:lstStyle/>
          <a:p>
            <a:pPr algn="r"/>
            <a:r>
              <a:rPr lang="en-US" sz="1000" b="0" i="0">
                <a:solidFill>
                  <a:srgbClr val="575757"/>
                </a:solidFill>
                <a:latin typeface="Arial MT"/>
                <a:cs typeface="Arial MT"/>
              </a:rPr>
              <a:t>Climate-KIC</a:t>
            </a:r>
          </a:p>
        </p:txBody>
      </p:sp>
    </p:spTree>
    <p:extLst>
      <p:ext uri="{BB962C8B-B14F-4D97-AF65-F5344CB8AC3E}">
        <p14:creationId xmlns:p14="http://schemas.microsoft.com/office/powerpoint/2010/main" val="3353064683"/>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p:nvSpPr>
        <p:spPr>
          <a:xfrm>
            <a:off x="7569214" y="6453340"/>
            <a:ext cx="905933" cy="246221"/>
          </a:xfrm>
          <a:prstGeom prst="rect">
            <a:avLst/>
          </a:prstGeom>
          <a:noFill/>
        </p:spPr>
        <p:txBody>
          <a:bodyPr wrap="square" rIns="72000" rtlCol="0">
            <a:spAutoFit/>
          </a:bodyPr>
          <a:lstStyle/>
          <a:p>
            <a:pPr algn="r"/>
            <a:r>
              <a:rPr lang="en-US" sz="1000">
                <a:solidFill>
                  <a:srgbClr val="575757"/>
                </a:solidFill>
                <a:latin typeface="Arial MT"/>
                <a:cs typeface="Arial MT"/>
              </a:rPr>
              <a:t>Climate-KIC</a:t>
            </a:r>
          </a:p>
        </p:txBody>
      </p:sp>
    </p:spTree>
    <p:extLst>
      <p:ext uri="{BB962C8B-B14F-4D97-AF65-F5344CB8AC3E}">
        <p14:creationId xmlns:p14="http://schemas.microsoft.com/office/powerpoint/2010/main" val="26344777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725" r:id="rId3"/>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userDrawn="1"/>
        </p:nvSpPr>
        <p:spPr>
          <a:xfrm>
            <a:off x="7569214" y="6453340"/>
            <a:ext cx="905933" cy="246221"/>
          </a:xfrm>
          <a:prstGeom prst="rect">
            <a:avLst/>
          </a:prstGeom>
          <a:noFill/>
        </p:spPr>
        <p:txBody>
          <a:bodyPr wrap="square" rIns="72000" rtlCol="0">
            <a:spAutoFit/>
          </a:bodyPr>
          <a:lstStyle/>
          <a:p>
            <a:pPr algn="r"/>
            <a:r>
              <a:rPr lang="en-US" sz="1000">
                <a:solidFill>
                  <a:srgbClr val="575757"/>
                </a:solidFill>
                <a:latin typeface="Arial MT"/>
                <a:cs typeface="Arial MT"/>
              </a:rPr>
              <a:t>Climate-KIC</a:t>
            </a:r>
          </a:p>
        </p:txBody>
      </p:sp>
    </p:spTree>
    <p:extLst>
      <p:ext uri="{BB962C8B-B14F-4D97-AF65-F5344CB8AC3E}">
        <p14:creationId xmlns:p14="http://schemas.microsoft.com/office/powerpoint/2010/main" val="9093679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userDrawn="1"/>
        </p:nvSpPr>
        <p:spPr>
          <a:xfrm>
            <a:off x="7569214" y="6453340"/>
            <a:ext cx="905933" cy="246221"/>
          </a:xfrm>
          <a:prstGeom prst="rect">
            <a:avLst/>
          </a:prstGeom>
          <a:noFill/>
        </p:spPr>
        <p:txBody>
          <a:bodyPr wrap="square" rIns="72000" rtlCol="0">
            <a:spAutoFit/>
          </a:bodyPr>
          <a:lstStyle/>
          <a:p>
            <a:pPr algn="r"/>
            <a:r>
              <a:rPr lang="en-US" sz="1000">
                <a:solidFill>
                  <a:srgbClr val="575757"/>
                </a:solidFill>
                <a:latin typeface="Arial MT"/>
                <a:cs typeface="Arial MT"/>
              </a:rPr>
              <a:t>Climate-KIC</a:t>
            </a:r>
          </a:p>
        </p:txBody>
      </p:sp>
    </p:spTree>
    <p:extLst>
      <p:ext uri="{BB962C8B-B14F-4D97-AF65-F5344CB8AC3E}">
        <p14:creationId xmlns:p14="http://schemas.microsoft.com/office/powerpoint/2010/main" val="22430007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userDrawn="1"/>
        </p:nvSpPr>
        <p:spPr>
          <a:xfrm>
            <a:off x="7569214" y="6453340"/>
            <a:ext cx="905933" cy="246221"/>
          </a:xfrm>
          <a:prstGeom prst="rect">
            <a:avLst/>
          </a:prstGeom>
          <a:noFill/>
        </p:spPr>
        <p:txBody>
          <a:bodyPr wrap="square" rIns="72000" rtlCol="0">
            <a:spAutoFit/>
          </a:bodyPr>
          <a:lstStyle/>
          <a:p>
            <a:pPr algn="r"/>
            <a:r>
              <a:rPr lang="en-US" sz="1000">
                <a:solidFill>
                  <a:srgbClr val="575757"/>
                </a:solidFill>
                <a:latin typeface="Arial MT"/>
                <a:cs typeface="Arial MT"/>
              </a:rPr>
              <a:t>Climate-KIC</a:t>
            </a:r>
          </a:p>
        </p:txBody>
      </p:sp>
    </p:spTree>
    <p:extLst>
      <p:ext uri="{BB962C8B-B14F-4D97-AF65-F5344CB8AC3E}">
        <p14:creationId xmlns:p14="http://schemas.microsoft.com/office/powerpoint/2010/main" val="3885472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K text slid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453340"/>
            <a:ext cx="2133600" cy="246221"/>
          </a:xfrm>
          <a:prstGeom prst="rect">
            <a:avLst/>
          </a:prstGeom>
        </p:spPr>
        <p:txBody>
          <a:bodyPr vert="horz" lIns="91440" tIns="45720" rIns="91440" bIns="45720" rtlCol="0" anchor="ctr"/>
          <a:lstStyle>
            <a:lvl1pPr algn="r">
              <a:defRPr sz="1000" b="0" i="0">
                <a:solidFill>
                  <a:srgbClr val="575757"/>
                </a:solidFill>
                <a:latin typeface="Arial MT"/>
                <a:cs typeface="Arial MT"/>
              </a:defRPr>
            </a:lvl1pPr>
          </a:lstStyle>
          <a:p>
            <a:fld id="{E86702B2-4978-F64B-8F01-620B67DD5630}" type="slidenum">
              <a:rPr/>
              <a:pPr/>
              <a:t>‹#›</a:t>
            </a:fld>
            <a:endParaRPr lang="en-US"/>
          </a:p>
        </p:txBody>
      </p:sp>
      <p:sp>
        <p:nvSpPr>
          <p:cNvPr id="8" name="TextBox 7"/>
          <p:cNvSpPr txBox="1"/>
          <p:nvPr userDrawn="1"/>
        </p:nvSpPr>
        <p:spPr>
          <a:xfrm>
            <a:off x="7569214" y="6453340"/>
            <a:ext cx="905933" cy="246221"/>
          </a:xfrm>
          <a:prstGeom prst="rect">
            <a:avLst/>
          </a:prstGeom>
          <a:noFill/>
        </p:spPr>
        <p:txBody>
          <a:bodyPr wrap="square" rIns="72000" rtlCol="0">
            <a:spAutoFit/>
          </a:bodyPr>
          <a:lstStyle/>
          <a:p>
            <a:pPr algn="r"/>
            <a:r>
              <a:rPr lang="en-US" sz="1000">
                <a:solidFill>
                  <a:srgbClr val="575757"/>
                </a:solidFill>
                <a:latin typeface="Arial MT"/>
                <a:cs typeface="Arial MT"/>
              </a:rPr>
              <a:t>Climate-KIC</a:t>
            </a:r>
          </a:p>
        </p:txBody>
      </p:sp>
    </p:spTree>
    <p:extLst>
      <p:ext uri="{BB962C8B-B14F-4D97-AF65-F5344CB8AC3E}">
        <p14:creationId xmlns:p14="http://schemas.microsoft.com/office/powerpoint/2010/main" val="21839821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Lst>
  <p:hf hdr="0" ftr="0" dt="0"/>
  <p:txStyles>
    <p:titleStyle>
      <a:lvl1pPr algn="l" defTabSz="457200" rtl="0" eaLnBrk="1" latinLnBrk="0" hangingPunct="1">
        <a:spcBef>
          <a:spcPct val="0"/>
        </a:spcBef>
        <a:buNone/>
        <a:defRPr sz="2400" b="0" i="0" kern="1200">
          <a:solidFill>
            <a:srgbClr val="009EE3"/>
          </a:solidFill>
          <a:latin typeface="Arial MT"/>
          <a:ea typeface="+mj-ea"/>
          <a:cs typeface="Arial MT"/>
        </a:defRPr>
      </a:lvl1pPr>
    </p:titleStyle>
    <p:bodyStyle>
      <a:lvl1pPr marL="0" indent="0" algn="l" defTabSz="457200" rtl="0" eaLnBrk="1" latinLnBrk="0" hangingPunct="1">
        <a:spcBef>
          <a:spcPct val="20000"/>
        </a:spcBef>
        <a:buFont typeface="Arial"/>
        <a:buNone/>
        <a:defRPr sz="2000" b="0" i="0" kern="1200">
          <a:solidFill>
            <a:srgbClr val="009EE3"/>
          </a:solidFill>
          <a:latin typeface="Arial MT"/>
          <a:ea typeface="+mn-ea"/>
          <a:cs typeface="Arial MT"/>
        </a:defRPr>
      </a:lvl1pPr>
      <a:lvl2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2pPr>
      <a:lvl3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3pPr>
      <a:lvl4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4pPr>
      <a:lvl5pPr marL="0" indent="0" algn="l" defTabSz="457200" rtl="0" eaLnBrk="1" latinLnBrk="0" hangingPunct="1">
        <a:spcBef>
          <a:spcPct val="20000"/>
        </a:spcBef>
        <a:buFont typeface="Arial"/>
        <a:buChar char="»"/>
        <a:defRPr sz="2000" b="0" i="0" kern="1200">
          <a:solidFill>
            <a:srgbClr val="009EE3"/>
          </a:solidFill>
          <a:latin typeface="Arial MT"/>
          <a:ea typeface="+mn-ea"/>
          <a:cs typeface="Arial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1.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4BA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540" y="3364697"/>
            <a:ext cx="7551683" cy="3756540"/>
          </a:xfrm>
        </p:spPr>
        <p:txBody>
          <a:bodyPr>
            <a:normAutofit fontScale="90000"/>
          </a:bodyPr>
          <a:lstStyle/>
          <a:p>
            <a:r>
              <a:rPr lang="en-GB" sz="2800" b="1" dirty="0" smtClean="0">
                <a:solidFill>
                  <a:schemeClr val="bg1"/>
                </a:solidFill>
                <a:latin typeface="Arial Narrow" panose="020B0606020202030204" pitchFamily="34" charset="0"/>
                <a:cs typeface="+mj-cs"/>
              </a:rPr>
              <a:t>EFOP</a:t>
            </a:r>
            <a:r>
              <a:rPr lang="hu-HU" sz="2800" b="1" dirty="0" smtClean="0">
                <a:solidFill>
                  <a:schemeClr val="bg1"/>
                </a:solidFill>
                <a:latin typeface="Arial Narrow" panose="020B0606020202030204" pitchFamily="34" charset="0"/>
                <a:cs typeface="+mj-cs"/>
              </a:rPr>
              <a:t>-</a:t>
            </a:r>
            <a:r>
              <a:rPr lang="en-GB" sz="2800" b="1" dirty="0" smtClean="0">
                <a:solidFill>
                  <a:schemeClr val="bg1"/>
                </a:solidFill>
                <a:latin typeface="Arial Narrow" panose="020B0606020202030204" pitchFamily="34" charset="0"/>
                <a:cs typeface="+mj-cs"/>
              </a:rPr>
              <a:t>3.6.1</a:t>
            </a:r>
            <a:r>
              <a:rPr lang="hu-HU" sz="2800" b="1" dirty="0" smtClean="0">
                <a:solidFill>
                  <a:schemeClr val="bg1"/>
                </a:solidFill>
                <a:latin typeface="Arial Narrow" panose="020B0606020202030204" pitchFamily="34" charset="0"/>
                <a:cs typeface="+mj-cs"/>
              </a:rPr>
              <a:t>-16-2016-00022</a:t>
            </a:r>
            <a:br>
              <a:rPr lang="hu-HU" sz="2800" b="1" dirty="0" smtClean="0">
                <a:solidFill>
                  <a:schemeClr val="bg1"/>
                </a:solidFill>
                <a:latin typeface="Arial Narrow" panose="020B0606020202030204" pitchFamily="34" charset="0"/>
                <a:cs typeface="+mj-cs"/>
              </a:rPr>
            </a:br>
            <a:r>
              <a:rPr lang="en-GB" sz="2800" b="1" dirty="0" smtClean="0">
                <a:solidFill>
                  <a:schemeClr val="bg1"/>
                </a:solidFill>
                <a:latin typeface="Arial Narrow" panose="020B0606020202030204" pitchFamily="34" charset="0"/>
                <a:cs typeface="+mj-cs"/>
              </a:rPr>
              <a:t>Debrecen </a:t>
            </a:r>
            <a:r>
              <a:rPr lang="en-GB" sz="2800" b="1" dirty="0">
                <a:solidFill>
                  <a:schemeClr val="bg1"/>
                </a:solidFill>
                <a:latin typeface="Arial Narrow" panose="020B0606020202030204" pitchFamily="34" charset="0"/>
                <a:cs typeface="+mj-cs"/>
              </a:rPr>
              <a:t>Venture Catapult Program</a:t>
            </a:r>
            <a:br>
              <a:rPr lang="en-GB" sz="2800" b="1" dirty="0">
                <a:solidFill>
                  <a:schemeClr val="bg1"/>
                </a:solidFill>
                <a:latin typeface="Arial Narrow" panose="020B0606020202030204" pitchFamily="34" charset="0"/>
                <a:cs typeface="+mj-cs"/>
              </a:rPr>
            </a:br>
            <a:r>
              <a:rPr lang="en-GB" sz="3200" b="1" dirty="0">
                <a:solidFill>
                  <a:schemeClr val="bg1"/>
                </a:solidFill>
                <a:latin typeface="Arial Narrow" panose="020B0606020202030204" pitchFamily="34" charset="0"/>
                <a:cs typeface="+mj-cs"/>
              </a:rPr>
              <a:t/>
            </a:r>
            <a:br>
              <a:rPr lang="en-GB" sz="3200" b="1" dirty="0">
                <a:solidFill>
                  <a:schemeClr val="bg1"/>
                </a:solidFill>
                <a:latin typeface="Arial Narrow" panose="020B0606020202030204" pitchFamily="34" charset="0"/>
                <a:cs typeface="+mj-cs"/>
              </a:rPr>
            </a:br>
            <a:r>
              <a:rPr lang="hu-HU" sz="4000" b="1" cap="small" dirty="0" smtClean="0">
                <a:solidFill>
                  <a:schemeClr val="bg1"/>
                </a:solidFill>
                <a:latin typeface="Arial Narrow" panose="020B0606020202030204" pitchFamily="34" charset="0"/>
              </a:rPr>
              <a:t>Éva </a:t>
            </a:r>
            <a:r>
              <a:rPr lang="hu-HU" sz="4000" b="1" cap="small" dirty="0">
                <a:solidFill>
                  <a:schemeClr val="bg1"/>
                </a:solidFill>
                <a:latin typeface="Arial Narrow" panose="020B0606020202030204" pitchFamily="34" charset="0"/>
              </a:rPr>
              <a:t>Török</a:t>
            </a:r>
            <a:r>
              <a:rPr lang="hu-HU" sz="3200" dirty="0">
                <a:solidFill>
                  <a:schemeClr val="bg1"/>
                </a:solidFill>
                <a:latin typeface="Arial Narrow" panose="020B0606020202030204" pitchFamily="34" charset="0"/>
              </a:rPr>
              <a:t/>
            </a:r>
            <a:br>
              <a:rPr lang="hu-HU" sz="3200" dirty="0">
                <a:solidFill>
                  <a:schemeClr val="bg1"/>
                </a:solidFill>
                <a:latin typeface="Arial Narrow" panose="020B0606020202030204" pitchFamily="34" charset="0"/>
              </a:rPr>
            </a:br>
            <a:r>
              <a:rPr lang="hu-HU" sz="3200" dirty="0">
                <a:solidFill>
                  <a:schemeClr val="bg1"/>
                </a:solidFill>
                <a:latin typeface="Arial Narrow" panose="020B0606020202030204" pitchFamily="34" charset="0"/>
              </a:rPr>
              <a:t/>
            </a:r>
            <a:br>
              <a:rPr lang="hu-HU" sz="3200" dirty="0">
                <a:solidFill>
                  <a:schemeClr val="bg1"/>
                </a:solidFill>
                <a:latin typeface="Arial Narrow" panose="020B0606020202030204" pitchFamily="34" charset="0"/>
              </a:rPr>
            </a:br>
            <a:r>
              <a:rPr lang="en-GB" sz="3800" b="1" dirty="0">
                <a:solidFill>
                  <a:schemeClr val="bg1"/>
                </a:solidFill>
                <a:latin typeface="Arial Narrow" panose="020B0606020202030204" pitchFamily="34" charset="0"/>
              </a:rPr>
              <a:t>Certain aspects of the unfairness of financial </a:t>
            </a:r>
            <a:r>
              <a:rPr lang="en-GB" sz="3800" b="1" dirty="0" smtClean="0">
                <a:solidFill>
                  <a:schemeClr val="bg1"/>
                </a:solidFill>
                <a:latin typeface="Arial Narrow" panose="020B0606020202030204" pitchFamily="34" charset="0"/>
              </a:rPr>
              <a:t>contract</a:t>
            </a:r>
            <a:r>
              <a:rPr lang="hu-HU" sz="3800" b="1" dirty="0" smtClean="0">
                <a:solidFill>
                  <a:schemeClr val="bg1"/>
                </a:solidFill>
                <a:latin typeface="Arial Narrow" panose="020B0606020202030204" pitchFamily="34" charset="0"/>
              </a:rPr>
              <a:t/>
            </a:r>
            <a:br>
              <a:rPr lang="hu-HU" sz="3800" b="1" dirty="0" smtClean="0">
                <a:solidFill>
                  <a:schemeClr val="bg1"/>
                </a:solidFill>
                <a:latin typeface="Arial Narrow" panose="020B0606020202030204" pitchFamily="34" charset="0"/>
              </a:rPr>
            </a:br>
            <a:r>
              <a:rPr lang="hu-HU" dirty="0">
                <a:latin typeface="Arial Narrow" panose="020B0606020202030204" pitchFamily="34" charset="0"/>
              </a:rPr>
              <a:t/>
            </a:r>
            <a:br>
              <a:rPr lang="hu-HU" dirty="0">
                <a:latin typeface="Arial Narrow" panose="020B0606020202030204" pitchFamily="34" charset="0"/>
              </a:rPr>
            </a:br>
            <a:r>
              <a:rPr lang="en-US" sz="2700" b="1" i="1" dirty="0" smtClean="0">
                <a:latin typeface="Arial Narrow" panose="020B0606020202030204" pitchFamily="34" charset="0"/>
              </a:rPr>
              <a:t>100</a:t>
            </a:r>
            <a:r>
              <a:rPr lang="hu-HU" sz="2700" b="1" i="1" dirty="0" smtClean="0">
                <a:latin typeface="Arial Narrow" panose="020B0606020202030204" pitchFamily="34" charset="0"/>
              </a:rPr>
              <a:t> </a:t>
            </a:r>
            <a:r>
              <a:rPr lang="en-US" sz="2700" b="1" i="1" dirty="0" smtClean="0">
                <a:latin typeface="Arial Narrow" panose="020B0606020202030204" pitchFamily="34" charset="0"/>
              </a:rPr>
              <a:t>YEARS</a:t>
            </a:r>
            <a:r>
              <a:rPr lang="hu-HU" sz="2700" b="1" i="1" dirty="0" smtClean="0">
                <a:latin typeface="Arial Narrow" panose="020B0606020202030204" pitchFamily="34" charset="0"/>
              </a:rPr>
              <a:t> </a:t>
            </a:r>
            <a:r>
              <a:rPr lang="en-US" sz="2700" b="1" i="1" dirty="0" smtClean="0">
                <a:latin typeface="Arial Narrow" panose="020B0606020202030204" pitchFamily="34" charset="0"/>
              </a:rPr>
              <a:t>OF </a:t>
            </a:r>
            <a:r>
              <a:rPr lang="en-US" sz="2700" b="1" i="1" dirty="0">
                <a:latin typeface="Arial Narrow" panose="020B0606020202030204" pitchFamily="34" charset="0"/>
              </a:rPr>
              <a:t>TREATY OF </a:t>
            </a:r>
            <a:r>
              <a:rPr lang="en-US" sz="2700" b="1" i="1" dirty="0" smtClean="0">
                <a:latin typeface="Arial Narrow" panose="020B0606020202030204" pitchFamily="34" charset="0"/>
              </a:rPr>
              <a:t>TRIANON</a:t>
            </a:r>
            <a:r>
              <a:rPr lang="hu-HU" sz="2700" b="1" i="1" dirty="0" smtClean="0">
                <a:latin typeface="Arial Narrow" panose="020B0606020202030204" pitchFamily="34" charset="0"/>
              </a:rPr>
              <a:t> </a:t>
            </a:r>
            <a:r>
              <a:rPr lang="en-US" sz="2700" b="1" i="1" dirty="0" smtClean="0">
                <a:latin typeface="Arial Narrow" panose="020B0606020202030204" pitchFamily="34" charset="0"/>
              </a:rPr>
              <a:t>–</a:t>
            </a:r>
            <a:r>
              <a:rPr lang="hu-HU" sz="2700" b="1" i="1" dirty="0" smtClean="0">
                <a:latin typeface="Arial Narrow" panose="020B0606020202030204" pitchFamily="34" charset="0"/>
              </a:rPr>
              <a:t> </a:t>
            </a:r>
            <a:r>
              <a:rPr lang="en-US" sz="2700" b="1" i="1" dirty="0" smtClean="0">
                <a:latin typeface="Arial Narrow" panose="020B0606020202030204" pitchFamily="34" charset="0"/>
              </a:rPr>
              <a:t>DIPLOMACY,</a:t>
            </a:r>
            <a:r>
              <a:rPr lang="hu-HU" sz="2700" b="1" i="1" dirty="0" smtClean="0">
                <a:latin typeface="Arial Narrow" panose="020B0606020202030204" pitchFamily="34" charset="0"/>
              </a:rPr>
              <a:t> </a:t>
            </a:r>
            <a:r>
              <a:rPr lang="en-US" sz="2700" b="1" i="1" dirty="0" smtClean="0">
                <a:latin typeface="Arial Narrow" panose="020B0606020202030204" pitchFamily="34" charset="0"/>
              </a:rPr>
              <a:t>STATE </a:t>
            </a:r>
            <a:r>
              <a:rPr lang="en-US" sz="2700" b="1" i="1" dirty="0">
                <a:latin typeface="Arial Narrow" panose="020B0606020202030204" pitchFamily="34" charset="0"/>
              </a:rPr>
              <a:t>AND LAW ON THE TURN OF THE </a:t>
            </a:r>
            <a:r>
              <a:rPr lang="en-US" sz="2700" b="1" i="1" dirty="0" smtClean="0">
                <a:latin typeface="Arial Narrow" panose="020B0606020202030204" pitchFamily="34" charset="0"/>
              </a:rPr>
              <a:t>CENTURY</a:t>
            </a:r>
            <a:r>
              <a:rPr lang="hu-HU" sz="2700" b="1" i="1" dirty="0" smtClean="0">
                <a:latin typeface="Arial Narrow" panose="020B0606020202030204" pitchFamily="34" charset="0"/>
              </a:rPr>
              <a:t/>
            </a:r>
            <a:br>
              <a:rPr lang="hu-HU" sz="2700" b="1" i="1" dirty="0" smtClean="0">
                <a:latin typeface="Arial Narrow" panose="020B0606020202030204" pitchFamily="34" charset="0"/>
              </a:rPr>
            </a:br>
            <a:r>
              <a:rPr lang="hu-HU" dirty="0">
                <a:latin typeface="Arial Narrow" panose="020B0606020202030204" pitchFamily="34" charset="0"/>
              </a:rPr>
              <a:t/>
            </a:r>
            <a:br>
              <a:rPr lang="hu-HU" dirty="0">
                <a:latin typeface="Arial Narrow" panose="020B0606020202030204" pitchFamily="34" charset="0"/>
              </a:rPr>
            </a:br>
            <a:r>
              <a:rPr lang="en-US" sz="2400" b="1" dirty="0" smtClean="0">
                <a:latin typeface="Arial Narrow" panose="020B0606020202030204" pitchFamily="34" charset="0"/>
              </a:rPr>
              <a:t>International conference</a:t>
            </a:r>
            <a:r>
              <a:rPr lang="hu-HU" sz="2400" b="1" dirty="0" smtClean="0">
                <a:latin typeface="Arial Narrow" panose="020B0606020202030204" pitchFamily="34" charset="0"/>
              </a:rPr>
              <a:t>,</a:t>
            </a:r>
            <a:r>
              <a:rPr lang="en-US" sz="2400" b="1" dirty="0" smtClean="0">
                <a:latin typeface="Arial Narrow" panose="020B0606020202030204" pitchFamily="34" charset="0"/>
              </a:rPr>
              <a:t> 14</a:t>
            </a:r>
            <a:r>
              <a:rPr lang="hu-HU" sz="2400" b="1" dirty="0" smtClean="0">
                <a:latin typeface="Arial Narrow" panose="020B0606020202030204" pitchFamily="34" charset="0"/>
              </a:rPr>
              <a:t>-</a:t>
            </a:r>
            <a:r>
              <a:rPr lang="en-US" sz="2400" b="1" dirty="0" smtClean="0">
                <a:latin typeface="Arial Narrow" panose="020B0606020202030204" pitchFamily="34" charset="0"/>
              </a:rPr>
              <a:t>15 </a:t>
            </a:r>
            <a:r>
              <a:rPr lang="en-US" sz="2400" b="1" dirty="0">
                <a:latin typeface="Arial Narrow" panose="020B0606020202030204" pitchFamily="34" charset="0"/>
              </a:rPr>
              <a:t>October 2021 </a:t>
            </a:r>
            <a:r>
              <a:rPr lang="en-US" sz="2400" dirty="0">
                <a:latin typeface="Arial Narrow" panose="020B0606020202030204" pitchFamily="34" charset="0"/>
              </a:rPr>
              <a:t/>
            </a:r>
            <a:br>
              <a:rPr lang="en-US" sz="2400" dirty="0">
                <a:latin typeface="Arial Narrow" panose="020B0606020202030204" pitchFamily="34" charset="0"/>
              </a:rPr>
            </a:br>
            <a:r>
              <a:rPr lang="en-US" sz="2400" b="1" dirty="0">
                <a:latin typeface="Arial Narrow" panose="020B0606020202030204" pitchFamily="34" charset="0"/>
              </a:rPr>
              <a:t>University of </a:t>
            </a:r>
            <a:r>
              <a:rPr lang="en-US" sz="2400" b="1" dirty="0" err="1">
                <a:latin typeface="Arial Narrow" panose="020B0606020202030204" pitchFamily="34" charset="0"/>
              </a:rPr>
              <a:t>Pavol</a:t>
            </a:r>
            <a:r>
              <a:rPr lang="en-US" sz="2400" b="1" dirty="0">
                <a:latin typeface="Arial Narrow" panose="020B0606020202030204" pitchFamily="34" charset="0"/>
              </a:rPr>
              <a:t> </a:t>
            </a:r>
            <a:r>
              <a:rPr lang="en-US" sz="2400" b="1" dirty="0" err="1" smtClean="0">
                <a:latin typeface="Arial Narrow" panose="020B0606020202030204" pitchFamily="34" charset="0"/>
              </a:rPr>
              <a:t>Jozef</a:t>
            </a:r>
            <a:r>
              <a:rPr lang="hu-HU" sz="2400" b="1" dirty="0" smtClean="0">
                <a:latin typeface="Arial Narrow" panose="020B0606020202030204" pitchFamily="34" charset="0"/>
              </a:rPr>
              <a:t> </a:t>
            </a:r>
            <a:r>
              <a:rPr lang="en-US" sz="2400" b="1" dirty="0" err="1" smtClean="0">
                <a:latin typeface="Arial Narrow" panose="020B0606020202030204" pitchFamily="34" charset="0"/>
              </a:rPr>
              <a:t>Šafárik</a:t>
            </a:r>
            <a:r>
              <a:rPr lang="en-US" sz="2400" b="1" dirty="0" smtClean="0">
                <a:latin typeface="Arial Narrow" panose="020B0606020202030204" pitchFamily="34" charset="0"/>
              </a:rPr>
              <a:t> </a:t>
            </a:r>
            <a:r>
              <a:rPr lang="en-US" sz="2400" b="1" dirty="0">
                <a:latin typeface="Arial Narrow" panose="020B0606020202030204" pitchFamily="34" charset="0"/>
              </a:rPr>
              <a:t>in </a:t>
            </a:r>
            <a:r>
              <a:rPr lang="en-US" sz="2400" b="1" dirty="0" err="1" smtClean="0">
                <a:latin typeface="Arial Narrow" panose="020B0606020202030204" pitchFamily="34" charset="0"/>
              </a:rPr>
              <a:t>Košice</a:t>
            </a:r>
            <a:r>
              <a:rPr lang="hu-HU" sz="2400" b="1" dirty="0" smtClean="0">
                <a:latin typeface="Arial Narrow" panose="020B0606020202030204" pitchFamily="34" charset="0"/>
              </a:rPr>
              <a:t>,</a:t>
            </a:r>
            <a:br>
              <a:rPr lang="hu-HU" sz="2400" b="1" dirty="0" smtClean="0">
                <a:latin typeface="Arial Narrow" panose="020B0606020202030204" pitchFamily="34" charset="0"/>
              </a:rPr>
            </a:br>
            <a:r>
              <a:rPr lang="en-US" sz="2400" b="1" dirty="0" smtClean="0">
                <a:latin typeface="Arial Narrow" panose="020B0606020202030204" pitchFamily="34" charset="0"/>
              </a:rPr>
              <a:t>Faculty </a:t>
            </a:r>
            <a:r>
              <a:rPr lang="en-US" sz="2400" b="1" dirty="0">
                <a:latin typeface="Arial Narrow" panose="020B0606020202030204" pitchFamily="34" charset="0"/>
              </a:rPr>
              <a:t>of </a:t>
            </a:r>
            <a:r>
              <a:rPr lang="en-US" sz="2400" b="1" dirty="0" smtClean="0">
                <a:latin typeface="Arial Narrow" panose="020B0606020202030204" pitchFamily="34" charset="0"/>
              </a:rPr>
              <a:t>Law</a:t>
            </a:r>
            <a:r>
              <a:rPr lang="en-GB" sz="2400" dirty="0">
                <a:solidFill>
                  <a:schemeClr val="bg1"/>
                </a:solidFill>
                <a:latin typeface="Arial Narrow" panose="020B0606020202030204" pitchFamily="34" charset="0"/>
                <a:cs typeface="+mj-cs"/>
              </a:rPr>
              <a:t/>
            </a:r>
            <a:br>
              <a:rPr lang="en-GB" sz="2400" dirty="0">
                <a:solidFill>
                  <a:schemeClr val="bg1"/>
                </a:solidFill>
                <a:latin typeface="Arial Narrow" panose="020B0606020202030204" pitchFamily="34" charset="0"/>
                <a:cs typeface="+mj-cs"/>
              </a:rPr>
            </a:br>
            <a:r>
              <a:rPr lang="en-GB" sz="3200" dirty="0">
                <a:solidFill>
                  <a:schemeClr val="bg1"/>
                </a:solidFill>
                <a:latin typeface="Arial Narrow" panose="020B0606020202030204" pitchFamily="34" charset="0"/>
                <a:cs typeface="+mj-cs"/>
              </a:rPr>
              <a:t/>
            </a:r>
            <a:br>
              <a:rPr lang="en-GB" sz="3200" dirty="0">
                <a:solidFill>
                  <a:schemeClr val="bg1"/>
                </a:solidFill>
                <a:latin typeface="Arial Narrow" panose="020B0606020202030204" pitchFamily="34" charset="0"/>
                <a:cs typeface="+mj-cs"/>
              </a:rPr>
            </a:br>
            <a:endParaRPr lang="en-US" sz="1800" dirty="0">
              <a:solidFill>
                <a:schemeClr val="bg1"/>
              </a:solidFill>
              <a:latin typeface="Arial Narrow" panose="020B0606020202030204" pitchFamily="34" charset="0"/>
              <a:ea typeface="+mn-ea"/>
            </a:endParaRPr>
          </a:p>
        </p:txBody>
      </p:sp>
      <p:sp>
        <p:nvSpPr>
          <p:cNvPr id="5" name="Slide Number Placeholder 4"/>
          <p:cNvSpPr>
            <a:spLocks noGrp="1"/>
          </p:cNvSpPr>
          <p:nvPr>
            <p:ph type="sldNum" sz="quarter" idx="4"/>
          </p:nvPr>
        </p:nvSpPr>
        <p:spPr/>
        <p:txBody>
          <a:bodyPr/>
          <a:lstStyle/>
          <a:p>
            <a:fld id="{EB6976D8-619A-A249-B6BB-62EA716C5704}" type="slidenum">
              <a:rPr lang="en-US" smtClean="0"/>
              <a:pPr/>
              <a:t>1</a:t>
            </a:fld>
            <a:endParaRPr lang="en-US"/>
          </a:p>
        </p:txBody>
      </p:sp>
      <p:pic>
        <p:nvPicPr>
          <p:cNvPr id="6" name="Kép 3">
            <a:extLst>
              <a:ext uri="{FF2B5EF4-FFF2-40B4-BE49-F238E27FC236}">
                <a16:creationId xmlns:a16="http://schemas.microsoft.com/office/drawing/2014/main" id="{07DC0FF2-2F81-2D4C-8E05-C8C7095A38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62456" y="4864735"/>
            <a:ext cx="2883535" cy="1993265"/>
          </a:xfrm>
          <a:prstGeom prst="rect">
            <a:avLst/>
          </a:prstGeom>
          <a:noFill/>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49" y="160930"/>
            <a:ext cx="3869141" cy="1299443"/>
          </a:xfrm>
          <a:prstGeom prst="rect">
            <a:avLst/>
          </a:prstGeom>
        </p:spPr>
      </p:pic>
    </p:spTree>
    <p:extLst>
      <p:ext uri="{BB962C8B-B14F-4D97-AF65-F5344CB8AC3E}">
        <p14:creationId xmlns:p14="http://schemas.microsoft.com/office/powerpoint/2010/main" val="114697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4BA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20070"/>
            <a:ext cx="7247023" cy="3756540"/>
          </a:xfrm>
        </p:spPr>
        <p:txBody>
          <a:bodyPr>
            <a:normAutofit/>
          </a:bodyPr>
          <a:lstStyle/>
          <a:p>
            <a:r>
              <a:rPr lang="hu-HU" sz="2400" dirty="0" smtClean="0">
                <a:solidFill>
                  <a:schemeClr val="bg1"/>
                </a:solidFill>
                <a:latin typeface="Arial Narrow" panose="020B0606020202030204" pitchFamily="34" charset="0"/>
                <a:ea typeface="+mn-ea"/>
              </a:rPr>
              <a:t>- </a:t>
            </a:r>
            <a:r>
              <a:rPr lang="en-US" sz="2400" dirty="0" smtClean="0">
                <a:solidFill>
                  <a:schemeClr val="bg1"/>
                </a:solidFill>
                <a:latin typeface="Arial Narrow" panose="020B0606020202030204" pitchFamily="34" charset="0"/>
                <a:ea typeface="+mn-ea"/>
              </a:rPr>
              <a:t>After </a:t>
            </a:r>
            <a:r>
              <a:rPr lang="en-US" sz="2400" dirty="0">
                <a:solidFill>
                  <a:schemeClr val="bg1"/>
                </a:solidFill>
                <a:latin typeface="Arial Narrow" panose="020B0606020202030204" pitchFamily="34" charset="0"/>
                <a:ea typeface="+mn-ea"/>
              </a:rPr>
              <a:t>the early 2000s, dynamic foreign currency loaning started in Hungary. The high indebtedness of households was made even more risky by the fact that loans were not taken out in domestic currency, only in foreign currency, mainly in Swiss francs, thus taking on unpredictable exchange rate </a:t>
            </a:r>
            <a:r>
              <a:rPr lang="en-US" sz="2400" dirty="0" smtClean="0">
                <a:solidFill>
                  <a:schemeClr val="bg1"/>
                </a:solidFill>
                <a:latin typeface="Arial Narrow" panose="020B0606020202030204" pitchFamily="34" charset="0"/>
                <a:ea typeface="+mn-ea"/>
              </a:rPr>
              <a:t>risk.</a:t>
            </a:r>
            <a:r>
              <a:rPr lang="hu-HU" sz="2400" dirty="0">
                <a:solidFill>
                  <a:schemeClr val="bg1"/>
                </a:solidFill>
                <a:latin typeface="Arial Narrow" panose="020B0606020202030204" pitchFamily="34" charset="0"/>
                <a:ea typeface="+mn-ea"/>
              </a:rPr>
              <a:t/>
            </a:r>
            <a:br>
              <a:rPr lang="hu-HU" sz="2400" dirty="0">
                <a:solidFill>
                  <a:schemeClr val="bg1"/>
                </a:solidFill>
                <a:latin typeface="Arial Narrow" panose="020B0606020202030204" pitchFamily="34" charset="0"/>
                <a:ea typeface="+mn-ea"/>
              </a:rPr>
            </a:br>
            <a:r>
              <a:rPr lang="hu-HU" sz="2400" dirty="0" smtClean="0">
                <a:solidFill>
                  <a:schemeClr val="bg1"/>
                </a:solidFill>
                <a:latin typeface="Arial Narrow" panose="020B0606020202030204" pitchFamily="34" charset="0"/>
                <a:ea typeface="+mn-ea"/>
              </a:rPr>
              <a:t>- </a:t>
            </a:r>
            <a:r>
              <a:rPr lang="en-US" sz="2400" dirty="0" smtClean="0">
                <a:solidFill>
                  <a:schemeClr val="bg1"/>
                </a:solidFill>
                <a:latin typeface="Arial Narrow" panose="020B0606020202030204" pitchFamily="34" charset="0"/>
                <a:ea typeface="+mn-ea"/>
              </a:rPr>
              <a:t>Requests </a:t>
            </a:r>
            <a:r>
              <a:rPr lang="en-US" sz="2400" dirty="0">
                <a:solidFill>
                  <a:schemeClr val="bg1"/>
                </a:solidFill>
                <a:latin typeface="Arial Narrow" panose="020B0606020202030204" pitchFamily="34" charset="0"/>
                <a:ea typeface="+mn-ea"/>
              </a:rPr>
              <a:t>for preliminary ruling before the Court of Justice of the European </a:t>
            </a:r>
            <a:r>
              <a:rPr lang="en-US" sz="2400" dirty="0" smtClean="0">
                <a:solidFill>
                  <a:schemeClr val="bg1"/>
                </a:solidFill>
                <a:latin typeface="Arial Narrow" panose="020B0606020202030204" pitchFamily="34" charset="0"/>
                <a:ea typeface="+mn-ea"/>
              </a:rPr>
              <a:t>Union.</a:t>
            </a:r>
            <a:r>
              <a:rPr lang="hu-HU" sz="2400" dirty="0" smtClean="0">
                <a:solidFill>
                  <a:schemeClr val="bg1"/>
                </a:solidFill>
                <a:latin typeface="Arial Narrow" panose="020B0606020202030204" pitchFamily="34" charset="0"/>
                <a:ea typeface="+mn-ea"/>
              </a:rPr>
              <a:t/>
            </a:r>
            <a:br>
              <a:rPr lang="hu-HU" sz="2400" dirty="0" smtClean="0">
                <a:solidFill>
                  <a:schemeClr val="bg1"/>
                </a:solidFill>
                <a:latin typeface="Arial Narrow" panose="020B0606020202030204" pitchFamily="34" charset="0"/>
                <a:ea typeface="+mn-ea"/>
              </a:rPr>
            </a:br>
            <a:r>
              <a:rPr lang="hu-HU" sz="2400" dirty="0" smtClean="0">
                <a:solidFill>
                  <a:schemeClr val="bg1"/>
                </a:solidFill>
                <a:latin typeface="Arial Narrow" panose="020B0606020202030204" pitchFamily="34" charset="0"/>
                <a:ea typeface="+mn-ea"/>
              </a:rPr>
              <a:t>- </a:t>
            </a:r>
            <a:r>
              <a:rPr lang="en-US" sz="2400" dirty="0" smtClean="0">
                <a:solidFill>
                  <a:schemeClr val="bg1"/>
                </a:solidFill>
                <a:latin typeface="Arial Narrow" panose="020B0606020202030204" pitchFamily="34" charset="0"/>
                <a:ea typeface="+mn-ea"/>
              </a:rPr>
              <a:t>How </a:t>
            </a:r>
            <a:r>
              <a:rPr lang="en-US" sz="2400" dirty="0">
                <a:solidFill>
                  <a:schemeClr val="bg1"/>
                </a:solidFill>
                <a:latin typeface="Arial Narrow" panose="020B0606020202030204" pitchFamily="34" charset="0"/>
                <a:ea typeface="+mn-ea"/>
              </a:rPr>
              <a:t>broadly can the requirement of plain intelligible language </a:t>
            </a:r>
            <a:r>
              <a:rPr lang="en-US" sz="2400" dirty="0" smtClean="0">
                <a:solidFill>
                  <a:schemeClr val="bg1"/>
                </a:solidFill>
                <a:latin typeface="Arial Narrow" panose="020B0606020202030204" pitchFamily="34" charset="0"/>
                <a:ea typeface="+mn-ea"/>
              </a:rPr>
              <a:t>be</a:t>
            </a:r>
            <a:r>
              <a:rPr lang="hu-HU" sz="2400" dirty="0" smtClean="0">
                <a:solidFill>
                  <a:schemeClr val="bg1"/>
                </a:solidFill>
                <a:latin typeface="Arial Narrow" panose="020B0606020202030204" pitchFamily="34" charset="0"/>
                <a:ea typeface="+mn-ea"/>
              </a:rPr>
              <a:t> </a:t>
            </a:r>
            <a:r>
              <a:rPr lang="en-US" sz="2400" dirty="0" smtClean="0">
                <a:solidFill>
                  <a:schemeClr val="bg1"/>
                </a:solidFill>
                <a:latin typeface="Arial Narrow" panose="020B0606020202030204" pitchFamily="34" charset="0"/>
                <a:ea typeface="+mn-ea"/>
              </a:rPr>
              <a:t>expanded</a:t>
            </a:r>
            <a:r>
              <a:rPr lang="en-US" sz="2400" dirty="0">
                <a:solidFill>
                  <a:schemeClr val="bg1"/>
                </a:solidFill>
                <a:latin typeface="Arial Narrow" panose="020B0606020202030204" pitchFamily="34" charset="0"/>
                <a:ea typeface="+mn-ea"/>
              </a:rPr>
              <a:t>?</a:t>
            </a:r>
            <a:r>
              <a:rPr lang="en-US" sz="1800" dirty="0">
                <a:solidFill>
                  <a:schemeClr val="bg1"/>
                </a:solidFill>
                <a:latin typeface="Arial Narrow" panose="020B0606020202030204" pitchFamily="34" charset="0"/>
                <a:ea typeface="+mn-ea"/>
              </a:rPr>
              <a:t/>
            </a:r>
            <a:br>
              <a:rPr lang="en-US" sz="1800" dirty="0">
                <a:solidFill>
                  <a:schemeClr val="bg1"/>
                </a:solidFill>
                <a:latin typeface="Arial Narrow" panose="020B0606020202030204" pitchFamily="34" charset="0"/>
                <a:ea typeface="+mn-ea"/>
              </a:rPr>
            </a:br>
            <a:endParaRPr lang="en-US" sz="1800" dirty="0">
              <a:solidFill>
                <a:schemeClr val="bg1"/>
              </a:solidFill>
              <a:latin typeface="Arial Narrow" panose="020B0606020202030204" pitchFamily="34" charset="0"/>
              <a:ea typeface="+mn-ea"/>
            </a:endParaRPr>
          </a:p>
        </p:txBody>
      </p:sp>
      <p:sp>
        <p:nvSpPr>
          <p:cNvPr id="5" name="Slide Number Placeholder 4"/>
          <p:cNvSpPr>
            <a:spLocks noGrp="1"/>
          </p:cNvSpPr>
          <p:nvPr>
            <p:ph type="sldNum" sz="quarter" idx="4"/>
          </p:nvPr>
        </p:nvSpPr>
        <p:spPr/>
        <p:txBody>
          <a:bodyPr/>
          <a:lstStyle/>
          <a:p>
            <a:fld id="{EB6976D8-619A-A249-B6BB-62EA716C5704}" type="slidenum">
              <a:rPr lang="en-US" smtClean="0"/>
              <a:pPr/>
              <a:t>2</a:t>
            </a:fld>
            <a:endParaRPr lang="en-US"/>
          </a:p>
        </p:txBody>
      </p:sp>
      <p:pic>
        <p:nvPicPr>
          <p:cNvPr id="6" name="Kép 3">
            <a:extLst>
              <a:ext uri="{FF2B5EF4-FFF2-40B4-BE49-F238E27FC236}">
                <a16:creationId xmlns:a16="http://schemas.microsoft.com/office/drawing/2014/main" id="{07DC0FF2-2F81-2D4C-8E05-C8C7095A38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62456" y="4864735"/>
            <a:ext cx="2883535" cy="1993265"/>
          </a:xfrm>
          <a:prstGeom prst="rect">
            <a:avLst/>
          </a:prstGeom>
          <a:noFill/>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491" y="160930"/>
            <a:ext cx="3382499" cy="1136005"/>
          </a:xfrm>
          <a:prstGeom prst="rect">
            <a:avLst/>
          </a:prstGeom>
        </p:spPr>
      </p:pic>
      <p:sp>
        <p:nvSpPr>
          <p:cNvPr id="8" name="Cím 1"/>
          <p:cNvSpPr txBox="1">
            <a:spLocks/>
          </p:cNvSpPr>
          <p:nvPr/>
        </p:nvSpPr>
        <p:spPr>
          <a:xfrm>
            <a:off x="457200" y="274638"/>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400" b="0" i="0" kern="1200" baseline="0">
                <a:solidFill>
                  <a:srgbClr val="009EE3"/>
                </a:solidFill>
                <a:latin typeface="Arial MT"/>
                <a:ea typeface="+mj-ea"/>
                <a:cs typeface="Arial MT"/>
              </a:defRPr>
            </a:lvl1pPr>
          </a:lstStyle>
          <a:p>
            <a:r>
              <a:rPr lang="hu-HU" sz="3300" b="1" dirty="0" err="1">
                <a:solidFill>
                  <a:schemeClr val="bg1"/>
                </a:solidFill>
                <a:latin typeface="Arial Narrow" panose="020B0606020202030204" pitchFamily="34" charset="0"/>
              </a:rPr>
              <a:t>Actuality</a:t>
            </a:r>
            <a:r>
              <a:rPr lang="hu-HU" sz="3300" b="1" dirty="0">
                <a:solidFill>
                  <a:schemeClr val="bg1"/>
                </a:solidFill>
                <a:latin typeface="Arial Narrow" panose="020B0606020202030204" pitchFamily="34" charset="0"/>
              </a:rPr>
              <a:t> of </a:t>
            </a:r>
            <a:r>
              <a:rPr lang="hu-HU" sz="3300" b="1" dirty="0" err="1">
                <a:solidFill>
                  <a:schemeClr val="bg1"/>
                </a:solidFill>
                <a:latin typeface="Arial Narrow" panose="020B0606020202030204" pitchFamily="34" charset="0"/>
              </a:rPr>
              <a:t>the</a:t>
            </a:r>
            <a:r>
              <a:rPr lang="hu-HU" sz="3300" b="1" dirty="0">
                <a:solidFill>
                  <a:schemeClr val="bg1"/>
                </a:solidFill>
                <a:latin typeface="Arial Narrow" panose="020B0606020202030204" pitchFamily="34" charset="0"/>
              </a:rPr>
              <a:t> </a:t>
            </a:r>
            <a:r>
              <a:rPr lang="hu-HU" sz="3300" b="1" dirty="0" err="1">
                <a:solidFill>
                  <a:schemeClr val="bg1"/>
                </a:solidFill>
                <a:latin typeface="Arial Narrow" panose="020B0606020202030204" pitchFamily="34" charset="0"/>
              </a:rPr>
              <a:t>topic</a:t>
            </a:r>
            <a:endParaRPr lang="hu-HU" sz="33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217290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4BA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284284"/>
            <a:ext cx="7730836" cy="3756540"/>
          </a:xfrm>
        </p:spPr>
        <p:txBody>
          <a:bodyPr>
            <a:normAutofit fontScale="90000"/>
          </a:bodyPr>
          <a:lstStyle/>
          <a:p>
            <a:pPr algn="just"/>
            <a:r>
              <a:rPr lang="en-US" sz="2800" dirty="0">
                <a:solidFill>
                  <a:schemeClr val="bg1"/>
                </a:solidFill>
                <a:latin typeface="Arial Narrow" panose="020B0606020202030204" pitchFamily="34" charset="0"/>
                <a:ea typeface="+mn-ea"/>
              </a:rPr>
              <a:t>The global financial and economic crisis of 2008-2009 turned into a crisis of confidence, which was a protracted and significant economic downturn. In this critical situation, the political leaders responsible for the regulation and supervision of banks in developed market economies have sought to take back management-control functions from those in the financial-economic field. The loss of consumer confidence, therefore, plays an important role in the background to state intervention. </a:t>
            </a:r>
            <a:r>
              <a:rPr lang="en-US" sz="1800" dirty="0">
                <a:solidFill>
                  <a:schemeClr val="bg1"/>
                </a:solidFill>
                <a:latin typeface="Arial Narrow" panose="020B0606020202030204" pitchFamily="34" charset="0"/>
                <a:ea typeface="+mn-ea"/>
              </a:rPr>
              <a:t/>
            </a:r>
            <a:br>
              <a:rPr lang="en-US" sz="1800" dirty="0">
                <a:solidFill>
                  <a:schemeClr val="bg1"/>
                </a:solidFill>
                <a:latin typeface="Arial Narrow" panose="020B0606020202030204" pitchFamily="34" charset="0"/>
                <a:ea typeface="+mn-ea"/>
              </a:rPr>
            </a:br>
            <a:endParaRPr lang="en-US" sz="1800" dirty="0">
              <a:solidFill>
                <a:schemeClr val="bg1"/>
              </a:solidFill>
              <a:latin typeface="Arial Narrow" panose="020B0606020202030204" pitchFamily="34" charset="0"/>
              <a:ea typeface="+mn-ea"/>
            </a:endParaRPr>
          </a:p>
        </p:txBody>
      </p:sp>
      <p:sp>
        <p:nvSpPr>
          <p:cNvPr id="5" name="Slide Number Placeholder 4"/>
          <p:cNvSpPr>
            <a:spLocks noGrp="1"/>
          </p:cNvSpPr>
          <p:nvPr>
            <p:ph type="sldNum" sz="quarter" idx="4"/>
          </p:nvPr>
        </p:nvSpPr>
        <p:spPr/>
        <p:txBody>
          <a:bodyPr/>
          <a:lstStyle/>
          <a:p>
            <a:fld id="{EB6976D8-619A-A249-B6BB-62EA716C5704}" type="slidenum">
              <a:rPr lang="en-US" smtClean="0"/>
              <a:pPr/>
              <a:t>3</a:t>
            </a:fld>
            <a:endParaRPr lang="en-US"/>
          </a:p>
        </p:txBody>
      </p:sp>
      <p:pic>
        <p:nvPicPr>
          <p:cNvPr id="6" name="Kép 3">
            <a:extLst>
              <a:ext uri="{FF2B5EF4-FFF2-40B4-BE49-F238E27FC236}">
                <a16:creationId xmlns:a16="http://schemas.microsoft.com/office/drawing/2014/main" id="{07DC0FF2-2F81-2D4C-8E05-C8C7095A38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62456" y="4864735"/>
            <a:ext cx="2883535" cy="1993265"/>
          </a:xfrm>
          <a:prstGeom prst="rect">
            <a:avLst/>
          </a:prstGeom>
          <a:noFill/>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161" y="160931"/>
            <a:ext cx="3344829" cy="1123354"/>
          </a:xfrm>
          <a:prstGeom prst="rect">
            <a:avLst/>
          </a:prstGeom>
        </p:spPr>
      </p:pic>
      <p:sp>
        <p:nvSpPr>
          <p:cNvPr id="8" name="Cím 1"/>
          <p:cNvSpPr txBox="1">
            <a:spLocks/>
          </p:cNvSpPr>
          <p:nvPr/>
        </p:nvSpPr>
        <p:spPr>
          <a:xfrm>
            <a:off x="457200" y="274638"/>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400" b="0" i="0" kern="1200" baseline="0">
                <a:solidFill>
                  <a:srgbClr val="009EE3"/>
                </a:solidFill>
                <a:latin typeface="Arial MT"/>
                <a:ea typeface="+mj-ea"/>
                <a:cs typeface="Arial MT"/>
              </a:defRPr>
            </a:lvl1pPr>
          </a:lstStyle>
          <a:p>
            <a:r>
              <a:rPr lang="hu-HU" sz="3300" b="1" dirty="0">
                <a:solidFill>
                  <a:schemeClr val="bg1"/>
                </a:solidFill>
                <a:latin typeface="Arial Narrow" panose="020B0606020202030204" pitchFamily="34" charset="0"/>
              </a:rPr>
              <a:t>C</a:t>
            </a:r>
            <a:r>
              <a:rPr lang="en-GB" sz="3300" b="1" dirty="0" err="1">
                <a:solidFill>
                  <a:schemeClr val="bg1"/>
                </a:solidFill>
                <a:latin typeface="Arial Narrow" panose="020B0606020202030204" pitchFamily="34" charset="0"/>
              </a:rPr>
              <a:t>risis</a:t>
            </a:r>
            <a:r>
              <a:rPr lang="en-GB" sz="3300" b="1" dirty="0">
                <a:solidFill>
                  <a:schemeClr val="bg1"/>
                </a:solidFill>
                <a:latin typeface="Arial Narrow" panose="020B0606020202030204" pitchFamily="34" charset="0"/>
              </a:rPr>
              <a:t> of confidence</a:t>
            </a:r>
            <a:endParaRPr lang="hu-HU" sz="33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066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4BAE"/>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B6976D8-619A-A249-B6BB-62EA716C5704}" type="slidenum">
              <a:rPr lang="en-US" smtClean="0"/>
              <a:pPr/>
              <a:t>4</a:t>
            </a:fld>
            <a:endParaRPr lang="en-US"/>
          </a:p>
        </p:txBody>
      </p:sp>
      <p:pic>
        <p:nvPicPr>
          <p:cNvPr id="6" name="Kép 3">
            <a:extLst>
              <a:ext uri="{FF2B5EF4-FFF2-40B4-BE49-F238E27FC236}">
                <a16:creationId xmlns:a16="http://schemas.microsoft.com/office/drawing/2014/main" id="{07DC0FF2-2F81-2D4C-8E05-C8C7095A38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62456" y="4864735"/>
            <a:ext cx="2883535" cy="1993265"/>
          </a:xfrm>
          <a:prstGeom prst="rect">
            <a:avLst/>
          </a:prstGeom>
          <a:noFill/>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073" y="160930"/>
            <a:ext cx="3437917" cy="1154617"/>
          </a:xfrm>
          <a:prstGeom prst="rect">
            <a:avLst/>
          </a:prstGeom>
        </p:spPr>
      </p:pic>
      <p:sp>
        <p:nvSpPr>
          <p:cNvPr id="8" name="Tartalom helye 2"/>
          <p:cNvSpPr txBox="1">
            <a:spLocks/>
          </p:cNvSpPr>
          <p:nvPr/>
        </p:nvSpPr>
        <p:spPr>
          <a:xfrm>
            <a:off x="457200" y="1600200"/>
            <a:ext cx="7606145" cy="452596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200" b="0" i="0" kern="1200">
                <a:solidFill>
                  <a:srgbClr val="575757"/>
                </a:solidFill>
                <a:latin typeface="Arial MT"/>
                <a:ea typeface="+mn-ea"/>
                <a:cs typeface="Arial M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2700" b="1" dirty="0" smtClean="0">
                <a:solidFill>
                  <a:schemeClr val="bg1"/>
                </a:solidFill>
                <a:latin typeface="Arial Narrow" panose="020B0606020202030204" pitchFamily="34" charset="0"/>
                <a:cs typeface="Arial" panose="020B0604020202020204" pitchFamily="34" charset="0"/>
              </a:rPr>
              <a:t>The main findings of Behavioral Economics:</a:t>
            </a:r>
            <a:r>
              <a:rPr lang="hu-HU" sz="2700" dirty="0" smtClean="0">
                <a:solidFill>
                  <a:schemeClr val="bg1"/>
                </a:solidFill>
                <a:latin typeface="Arial Narrow" panose="020B0606020202030204" pitchFamily="34" charset="0"/>
                <a:cs typeface="Arial" panose="020B0604020202020204" pitchFamily="34" charset="0"/>
              </a:rPr>
              <a:t> </a:t>
            </a:r>
          </a:p>
          <a:p>
            <a:pPr algn="just">
              <a:buFont typeface="Wingdings" panose="05000000000000000000" pitchFamily="2" charset="2"/>
              <a:buChar char="q"/>
            </a:pPr>
            <a:r>
              <a:rPr lang="hu-HU" sz="2400" dirty="0">
                <a:solidFill>
                  <a:schemeClr val="bg1"/>
                </a:solidFill>
                <a:latin typeface="Arial Narrow" panose="020B0606020202030204" pitchFamily="34" charset="0"/>
                <a:cs typeface="Arial" panose="020B0604020202020204" pitchFamily="34" charset="0"/>
              </a:rPr>
              <a:t> </a:t>
            </a:r>
            <a:r>
              <a:rPr lang="hu-HU" sz="2400" dirty="0" smtClean="0">
                <a:solidFill>
                  <a:schemeClr val="bg1"/>
                </a:solidFill>
                <a:latin typeface="Arial Narrow" panose="020B0606020202030204" pitchFamily="34" charset="0"/>
                <a:cs typeface="Arial" panose="020B0604020202020204" pitchFamily="34" charset="0"/>
              </a:rPr>
              <a:t>t</a:t>
            </a:r>
            <a:r>
              <a:rPr lang="en-US" sz="2400" dirty="0" smtClean="0">
                <a:solidFill>
                  <a:schemeClr val="bg1"/>
                </a:solidFill>
                <a:latin typeface="Arial Narrow" panose="020B0606020202030204" pitchFamily="34" charset="0"/>
                <a:cs typeface="Arial" panose="020B0604020202020204" pitchFamily="34" charset="0"/>
              </a:rPr>
              <a:t>he consumer group is not homogeneous;</a:t>
            </a:r>
            <a:endParaRPr lang="hu-HU" sz="2400" dirty="0" smtClean="0">
              <a:solidFill>
                <a:schemeClr val="bg1"/>
              </a:solidFill>
              <a:latin typeface="Arial Narrow" panose="020B0606020202030204" pitchFamily="34" charset="0"/>
              <a:cs typeface="Arial" panose="020B0604020202020204" pitchFamily="34" charset="0"/>
            </a:endParaRPr>
          </a:p>
          <a:p>
            <a:pPr algn="just">
              <a:buFont typeface="Wingdings" panose="05000000000000000000" pitchFamily="2" charset="2"/>
              <a:buChar char="q"/>
            </a:pPr>
            <a:r>
              <a:rPr lang="hu-HU" sz="2400" dirty="0">
                <a:solidFill>
                  <a:schemeClr val="bg1"/>
                </a:solidFill>
                <a:latin typeface="Arial Narrow" panose="020B0606020202030204" pitchFamily="34" charset="0"/>
                <a:cs typeface="Arial" panose="020B0604020202020204" pitchFamily="34" charset="0"/>
              </a:rPr>
              <a:t> </a:t>
            </a:r>
            <a:r>
              <a:rPr lang="hu-HU" sz="2400" dirty="0" smtClean="0">
                <a:solidFill>
                  <a:schemeClr val="bg1"/>
                </a:solidFill>
                <a:latin typeface="Arial Narrow" panose="020B0606020202030204" pitchFamily="34" charset="0"/>
                <a:cs typeface="Arial" panose="020B0604020202020204" pitchFamily="34" charset="0"/>
              </a:rPr>
              <a:t>f</a:t>
            </a:r>
            <a:r>
              <a:rPr lang="en-US" sz="2400" dirty="0" smtClean="0">
                <a:solidFill>
                  <a:schemeClr val="bg1"/>
                </a:solidFill>
                <a:latin typeface="Arial Narrow" panose="020B0606020202030204" pitchFamily="34" charset="0"/>
                <a:cs typeface="Arial" panose="020B0604020202020204" pitchFamily="34" charset="0"/>
              </a:rPr>
              <a:t>actors affecting the average consumer and regulatory / protection level;</a:t>
            </a:r>
            <a:endParaRPr lang="hu-HU" sz="2400" dirty="0" smtClean="0">
              <a:solidFill>
                <a:schemeClr val="bg1"/>
              </a:solidFill>
              <a:latin typeface="Arial Narrow" panose="020B0606020202030204" pitchFamily="34" charset="0"/>
              <a:cs typeface="Arial" panose="020B0604020202020204" pitchFamily="34" charset="0"/>
            </a:endParaRPr>
          </a:p>
          <a:p>
            <a:pPr algn="just">
              <a:buFont typeface="Wingdings" panose="05000000000000000000" pitchFamily="2" charset="2"/>
              <a:buChar char="q"/>
            </a:pPr>
            <a:r>
              <a:rPr lang="hu-HU" sz="2400" dirty="0" smtClean="0">
                <a:solidFill>
                  <a:schemeClr val="bg1"/>
                </a:solidFill>
                <a:latin typeface="Arial Narrow" panose="020B0606020202030204" pitchFamily="34" charset="0"/>
                <a:cs typeface="Arial" panose="020B0604020202020204" pitchFamily="34" charset="0"/>
              </a:rPr>
              <a:t> </a:t>
            </a:r>
            <a:r>
              <a:rPr lang="en-US" sz="2400" dirty="0" smtClean="0">
                <a:solidFill>
                  <a:schemeClr val="bg1"/>
                </a:solidFill>
                <a:latin typeface="Arial Narrow" panose="020B0606020202030204" pitchFamily="34" charset="0"/>
                <a:cs typeface="Arial" panose="020B0604020202020204" pitchFamily="34" charset="0"/>
              </a:rPr>
              <a:t>is the consumer with sufficient information acting rationally?</a:t>
            </a:r>
            <a:endParaRPr lang="hu-HU" sz="2400" dirty="0" smtClean="0">
              <a:solidFill>
                <a:schemeClr val="bg1"/>
              </a:solidFill>
              <a:latin typeface="Arial Narrow" panose="020B0606020202030204" pitchFamily="34" charset="0"/>
              <a:cs typeface="Arial" panose="020B0604020202020204" pitchFamily="34" charset="0"/>
            </a:endParaRPr>
          </a:p>
          <a:p>
            <a:pPr algn="just"/>
            <a:endParaRPr lang="hu-HU" sz="2400" dirty="0" smtClean="0">
              <a:solidFill>
                <a:schemeClr val="bg1"/>
              </a:solidFill>
              <a:latin typeface="Arial Narrow" panose="020B0606020202030204" pitchFamily="34" charset="0"/>
              <a:cs typeface="Arial" panose="020B0604020202020204" pitchFamily="34" charset="0"/>
            </a:endParaRPr>
          </a:p>
          <a:p>
            <a:pPr algn="just"/>
            <a:r>
              <a:rPr lang="hu-HU" sz="2700" b="1" dirty="0" err="1" smtClean="0">
                <a:solidFill>
                  <a:schemeClr val="bg1"/>
                </a:solidFill>
                <a:latin typeface="Arial Narrow" panose="020B0606020202030204" pitchFamily="34" charset="0"/>
                <a:cs typeface="Arial" panose="020B0604020202020204" pitchFamily="34" charset="0"/>
              </a:rPr>
              <a:t>Different</a:t>
            </a:r>
            <a:r>
              <a:rPr lang="hu-HU" sz="2700" b="1" dirty="0" smtClean="0">
                <a:solidFill>
                  <a:schemeClr val="bg1"/>
                </a:solidFill>
                <a:latin typeface="Arial Narrow" panose="020B0606020202030204" pitchFamily="34" charset="0"/>
                <a:cs typeface="Arial" panose="020B0604020202020204" pitchFamily="34" charset="0"/>
              </a:rPr>
              <a:t> </a:t>
            </a:r>
            <a:r>
              <a:rPr lang="hu-HU" sz="2700" b="1" dirty="0" err="1" smtClean="0">
                <a:solidFill>
                  <a:schemeClr val="bg1"/>
                </a:solidFill>
                <a:latin typeface="Arial Narrow" panose="020B0606020202030204" pitchFamily="34" charset="0"/>
                <a:cs typeface="Arial" panose="020B0604020202020204" pitchFamily="34" charset="0"/>
              </a:rPr>
              <a:t>product</a:t>
            </a:r>
            <a:r>
              <a:rPr lang="hu-HU" sz="2700" b="1" dirty="0" smtClean="0">
                <a:solidFill>
                  <a:schemeClr val="bg1"/>
                </a:solidFill>
                <a:latin typeface="Arial Narrow" panose="020B0606020202030204" pitchFamily="34" charset="0"/>
                <a:cs typeface="Arial" panose="020B0604020202020204" pitchFamily="34" charset="0"/>
              </a:rPr>
              <a:t> </a:t>
            </a:r>
            <a:r>
              <a:rPr lang="hu-HU" sz="2700" b="1" dirty="0" err="1" smtClean="0">
                <a:solidFill>
                  <a:schemeClr val="bg1"/>
                </a:solidFill>
                <a:latin typeface="Arial Narrow" panose="020B0606020202030204" pitchFamily="34" charset="0"/>
                <a:cs typeface="Arial" panose="020B0604020202020204" pitchFamily="34" charset="0"/>
              </a:rPr>
              <a:t>types</a:t>
            </a:r>
            <a:r>
              <a:rPr lang="hu-HU" sz="2700" b="1" dirty="0" smtClean="0">
                <a:solidFill>
                  <a:schemeClr val="bg1"/>
                </a:solidFill>
                <a:latin typeface="Arial Narrow" panose="020B0606020202030204" pitchFamily="34" charset="0"/>
                <a:cs typeface="Arial" panose="020B0604020202020204" pitchFamily="34" charset="0"/>
              </a:rPr>
              <a:t>:</a:t>
            </a:r>
          </a:p>
          <a:p>
            <a:pPr algn="just">
              <a:buFont typeface="Wingdings" panose="05000000000000000000" pitchFamily="2" charset="2"/>
              <a:buChar char="q"/>
            </a:pPr>
            <a:r>
              <a:rPr lang="hu-HU" sz="2400" dirty="0" smtClean="0">
                <a:solidFill>
                  <a:schemeClr val="bg1"/>
                </a:solidFill>
                <a:latin typeface="Arial Narrow" panose="020B0606020202030204" pitchFamily="34" charset="0"/>
              </a:rPr>
              <a:t> </a:t>
            </a:r>
            <a:r>
              <a:rPr lang="en-GB" sz="2400" dirty="0" smtClean="0">
                <a:solidFill>
                  <a:schemeClr val="bg1"/>
                </a:solidFill>
                <a:latin typeface="Arial Narrow" panose="020B0606020202030204" pitchFamily="34" charset="0"/>
              </a:rPr>
              <a:t>goods of demand</a:t>
            </a:r>
            <a:r>
              <a:rPr lang="hu-HU" sz="2400" dirty="0" smtClean="0">
                <a:solidFill>
                  <a:schemeClr val="bg1"/>
                </a:solidFill>
                <a:latin typeface="Arial Narrow" panose="020B0606020202030204" pitchFamily="34" charset="0"/>
              </a:rPr>
              <a:t>,</a:t>
            </a:r>
          </a:p>
          <a:p>
            <a:pPr algn="just">
              <a:buFont typeface="Wingdings" panose="05000000000000000000" pitchFamily="2" charset="2"/>
              <a:buChar char="q"/>
            </a:pPr>
            <a:r>
              <a:rPr lang="hu-HU" sz="2400" dirty="0" smtClean="0">
                <a:solidFill>
                  <a:schemeClr val="bg1"/>
                </a:solidFill>
                <a:latin typeface="Arial Narrow" panose="020B0606020202030204" pitchFamily="34" charset="0"/>
              </a:rPr>
              <a:t> e</a:t>
            </a:r>
            <a:r>
              <a:rPr lang="en-GB" sz="2400" dirty="0" err="1" smtClean="0">
                <a:solidFill>
                  <a:schemeClr val="bg1"/>
                </a:solidFill>
                <a:latin typeface="Arial Narrow" panose="020B0606020202030204" pitchFamily="34" charset="0"/>
              </a:rPr>
              <a:t>xperience</a:t>
            </a:r>
            <a:r>
              <a:rPr lang="hu-HU" sz="2400" dirty="0" smtClean="0">
                <a:solidFill>
                  <a:schemeClr val="bg1"/>
                </a:solidFill>
                <a:latin typeface="Arial Narrow" panose="020B0606020202030204" pitchFamily="34" charset="0"/>
              </a:rPr>
              <a:t>,</a:t>
            </a:r>
          </a:p>
          <a:p>
            <a:pPr algn="just">
              <a:buFont typeface="Wingdings" panose="05000000000000000000" pitchFamily="2" charset="2"/>
              <a:buChar char="q"/>
            </a:pPr>
            <a:r>
              <a:rPr lang="hu-HU" sz="2400" dirty="0" smtClean="0">
                <a:solidFill>
                  <a:schemeClr val="bg1"/>
                </a:solidFill>
                <a:latin typeface="Arial Narrow" panose="020B0606020202030204" pitchFamily="34" charset="0"/>
              </a:rPr>
              <a:t> t</a:t>
            </a:r>
            <a:r>
              <a:rPr lang="en-GB" sz="2400" dirty="0" smtClean="0">
                <a:solidFill>
                  <a:schemeClr val="bg1"/>
                </a:solidFill>
                <a:latin typeface="Arial Narrow" panose="020B0606020202030204" pitchFamily="34" charset="0"/>
              </a:rPr>
              <a:t>rust</a:t>
            </a:r>
            <a:r>
              <a:rPr lang="hu-HU" sz="2400" dirty="0" smtClean="0">
                <a:solidFill>
                  <a:schemeClr val="bg1"/>
                </a:solidFill>
                <a:latin typeface="Arial Narrow" panose="020B0606020202030204" pitchFamily="34" charset="0"/>
              </a:rPr>
              <a:t>.</a:t>
            </a:r>
            <a:endParaRPr lang="hu-HU" sz="2400" dirty="0" smtClean="0">
              <a:solidFill>
                <a:schemeClr val="bg1"/>
              </a:solidFill>
              <a:latin typeface="Arial Narrow" panose="020B0606020202030204" pitchFamily="34" charset="0"/>
              <a:cs typeface="Arial" panose="020B0604020202020204" pitchFamily="34" charset="0"/>
            </a:endParaRPr>
          </a:p>
          <a:p>
            <a:pPr algn="just"/>
            <a:endParaRPr lang="hu-HU" sz="2700" dirty="0" smtClean="0">
              <a:solidFill>
                <a:prstClr val="black"/>
              </a:solidFill>
              <a:latin typeface="Arial Narrow" panose="020B0606020202030204" pitchFamily="34" charset="0"/>
              <a:cs typeface="Arial" panose="020B0604020202020204" pitchFamily="34" charset="0"/>
            </a:endParaRPr>
          </a:p>
          <a:p>
            <a:endParaRPr lang="hu-HU" sz="2700" dirty="0">
              <a:latin typeface="Arial Narrow" panose="020B0606020202030204" pitchFamily="34" charset="0"/>
            </a:endParaRPr>
          </a:p>
        </p:txBody>
      </p:sp>
      <p:sp>
        <p:nvSpPr>
          <p:cNvPr id="9" name="Cím 1"/>
          <p:cNvSpPr txBox="1">
            <a:spLocks/>
          </p:cNvSpPr>
          <p:nvPr/>
        </p:nvSpPr>
        <p:spPr>
          <a:xfrm>
            <a:off x="180109" y="317373"/>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400" b="0" i="0" kern="1200" baseline="0">
                <a:solidFill>
                  <a:srgbClr val="009EE3"/>
                </a:solidFill>
                <a:latin typeface="Arial MT"/>
                <a:ea typeface="+mj-ea"/>
                <a:cs typeface="Arial MT"/>
              </a:defRPr>
            </a:lvl1pPr>
          </a:lstStyle>
          <a:p>
            <a:r>
              <a:rPr lang="hu-HU" sz="3300" b="1" dirty="0">
                <a:solidFill>
                  <a:schemeClr val="bg1"/>
                </a:solidFill>
                <a:latin typeface="Arial Narrow" panose="020B0606020202030204" pitchFamily="34" charset="0"/>
              </a:rPr>
              <a:t>Consumer image in </a:t>
            </a:r>
            <a:r>
              <a:rPr lang="hu-HU" sz="3300" b="1" dirty="0" err="1">
                <a:solidFill>
                  <a:schemeClr val="bg1"/>
                </a:solidFill>
                <a:latin typeface="Arial Narrow" panose="020B0606020202030204" pitchFamily="34" charset="0"/>
              </a:rPr>
              <a:t>economics</a:t>
            </a:r>
            <a:endParaRPr lang="hu-HU" sz="33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67483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4BAE"/>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B6976D8-619A-A249-B6BB-62EA716C5704}" type="slidenum">
              <a:rPr lang="en-US" smtClean="0"/>
              <a:pPr/>
              <a:t>5</a:t>
            </a:fld>
            <a:endParaRPr lang="en-US"/>
          </a:p>
        </p:txBody>
      </p:sp>
      <p:pic>
        <p:nvPicPr>
          <p:cNvPr id="6" name="Kép 3">
            <a:extLst>
              <a:ext uri="{FF2B5EF4-FFF2-40B4-BE49-F238E27FC236}">
                <a16:creationId xmlns:a16="http://schemas.microsoft.com/office/drawing/2014/main" id="{07DC0FF2-2F81-2D4C-8E05-C8C7095A38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62456" y="4864735"/>
            <a:ext cx="2883535" cy="1993265"/>
          </a:xfrm>
          <a:prstGeom prst="rect">
            <a:avLst/>
          </a:prstGeom>
          <a:noFill/>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040" y="160930"/>
            <a:ext cx="3735950" cy="1254711"/>
          </a:xfrm>
          <a:prstGeom prst="rect">
            <a:avLst/>
          </a:prstGeom>
        </p:spPr>
      </p:pic>
      <p:sp>
        <p:nvSpPr>
          <p:cNvPr id="8" name="Tartalom helye 2"/>
          <p:cNvSpPr txBox="1">
            <a:spLocks/>
          </p:cNvSpPr>
          <p:nvPr/>
        </p:nvSpPr>
        <p:spPr>
          <a:xfrm>
            <a:off x="554181" y="1574080"/>
            <a:ext cx="7813963" cy="3759919"/>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200" b="0" i="0" kern="1200">
                <a:solidFill>
                  <a:srgbClr val="575757"/>
                </a:solidFill>
                <a:latin typeface="Arial MT"/>
                <a:ea typeface="+mn-ea"/>
                <a:cs typeface="Arial M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buFont typeface="Wingdings" panose="05000000000000000000" pitchFamily="2" charset="2"/>
              <a:buChar char="q"/>
            </a:pP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Judgment</a:t>
            </a:r>
            <a:r>
              <a:rPr lang="hu-HU" sz="3100" dirty="0" smtClean="0">
                <a:solidFill>
                  <a:schemeClr val="bg1"/>
                </a:solidFill>
                <a:latin typeface="Arial Narrow" panose="020B0606020202030204" pitchFamily="34" charset="0"/>
              </a:rPr>
              <a:t> of </a:t>
            </a:r>
            <a:r>
              <a:rPr lang="hu-HU" sz="3100" dirty="0" err="1" smtClean="0">
                <a:solidFill>
                  <a:schemeClr val="bg1"/>
                </a:solidFill>
                <a:latin typeface="Arial Narrow" panose="020B0606020202030204" pitchFamily="34" charset="0"/>
              </a:rPr>
              <a:t>the</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Court</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Seventh</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Chamber</a:t>
            </a:r>
            <a:r>
              <a:rPr lang="hu-HU" sz="3100" dirty="0" smtClean="0">
                <a:solidFill>
                  <a:schemeClr val="bg1"/>
                </a:solidFill>
                <a:latin typeface="Arial Narrow" panose="020B0606020202030204" pitchFamily="34" charset="0"/>
              </a:rPr>
              <a:t>) of 5 </a:t>
            </a:r>
            <a:r>
              <a:rPr lang="hu-HU" sz="3100" dirty="0" err="1" smtClean="0">
                <a:solidFill>
                  <a:schemeClr val="bg1"/>
                </a:solidFill>
                <a:latin typeface="Arial Narrow" panose="020B0606020202030204" pitchFamily="34" charset="0"/>
              </a:rPr>
              <a:t>June</a:t>
            </a:r>
            <a:r>
              <a:rPr lang="hu-HU" sz="3100" dirty="0" smtClean="0">
                <a:solidFill>
                  <a:schemeClr val="bg1"/>
                </a:solidFill>
                <a:latin typeface="Arial Narrow" panose="020B0606020202030204" pitchFamily="34" charset="0"/>
              </a:rPr>
              <a:t> 2019 - </a:t>
            </a:r>
            <a:r>
              <a:rPr lang="hu-HU" sz="3100" b="1" dirty="0" smtClean="0">
                <a:solidFill>
                  <a:schemeClr val="bg1"/>
                </a:solidFill>
                <a:latin typeface="Arial Narrow" panose="020B0606020202030204" pitchFamily="34" charset="0"/>
              </a:rPr>
              <a:t>GT v HS</a:t>
            </a:r>
            <a:r>
              <a:rPr lang="hu-HU" sz="3100" dirty="0" smtClean="0">
                <a:solidFill>
                  <a:schemeClr val="bg1"/>
                </a:solidFill>
                <a:latin typeface="Arial Narrow" panose="020B0606020202030204" pitchFamily="34" charset="0"/>
              </a:rPr>
              <a:t> – </a:t>
            </a:r>
            <a:r>
              <a:rPr lang="hu-HU" sz="3100" dirty="0" err="1" smtClean="0">
                <a:solidFill>
                  <a:schemeClr val="bg1"/>
                </a:solidFill>
                <a:latin typeface="Arial Narrow" panose="020B0606020202030204" pitchFamily="34" charset="0"/>
              </a:rPr>
              <a:t>Request</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for</a:t>
            </a:r>
            <a:r>
              <a:rPr lang="hu-HU" sz="3100" dirty="0" smtClean="0">
                <a:solidFill>
                  <a:schemeClr val="bg1"/>
                </a:solidFill>
                <a:latin typeface="Arial Narrow" panose="020B0606020202030204" pitchFamily="34" charset="0"/>
              </a:rPr>
              <a:t> a </a:t>
            </a:r>
            <a:r>
              <a:rPr lang="hu-HU" sz="3100" dirty="0" err="1" smtClean="0">
                <a:solidFill>
                  <a:schemeClr val="bg1"/>
                </a:solidFill>
                <a:latin typeface="Arial Narrow" panose="020B0606020202030204" pitchFamily="34" charset="0"/>
              </a:rPr>
              <a:t>preliminary</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ruling</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from</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the</a:t>
            </a:r>
            <a:r>
              <a:rPr lang="hu-HU" sz="3100" dirty="0" smtClean="0">
                <a:solidFill>
                  <a:schemeClr val="bg1"/>
                </a:solidFill>
                <a:latin typeface="Arial Narrow" panose="020B0606020202030204" pitchFamily="34" charset="0"/>
              </a:rPr>
              <a:t> Budai Központi Kerületi Bíróság – </a:t>
            </a:r>
            <a:r>
              <a:rPr lang="hu-HU" sz="3100" b="1" dirty="0" smtClean="0">
                <a:solidFill>
                  <a:schemeClr val="bg1"/>
                </a:solidFill>
                <a:latin typeface="Arial Narrow" panose="020B0606020202030204" pitchFamily="34" charset="0"/>
              </a:rPr>
              <a:t>C-38/17</a:t>
            </a:r>
          </a:p>
          <a:p>
            <a:pPr algn="just">
              <a:buFont typeface="Wingdings" panose="05000000000000000000" pitchFamily="2" charset="2"/>
              <a:buChar char="q"/>
            </a:pP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Judgment</a:t>
            </a:r>
            <a:r>
              <a:rPr lang="hu-HU" sz="3100" dirty="0" smtClean="0">
                <a:solidFill>
                  <a:schemeClr val="bg1"/>
                </a:solidFill>
                <a:latin typeface="Arial Narrow" panose="020B0606020202030204" pitchFamily="34" charset="0"/>
              </a:rPr>
              <a:t> of </a:t>
            </a:r>
            <a:r>
              <a:rPr lang="hu-HU" sz="3100" dirty="0" err="1" smtClean="0">
                <a:solidFill>
                  <a:schemeClr val="bg1"/>
                </a:solidFill>
                <a:latin typeface="Arial Narrow" panose="020B0606020202030204" pitchFamily="34" charset="0"/>
              </a:rPr>
              <a:t>the</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Court</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Second</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Chamber</a:t>
            </a:r>
            <a:r>
              <a:rPr lang="hu-HU" sz="3100" dirty="0" smtClean="0">
                <a:solidFill>
                  <a:schemeClr val="bg1"/>
                </a:solidFill>
                <a:latin typeface="Arial Narrow" panose="020B0606020202030204" pitchFamily="34" charset="0"/>
              </a:rPr>
              <a:t>) of 20 </a:t>
            </a:r>
            <a:r>
              <a:rPr lang="hu-HU" sz="3100" dirty="0" err="1" smtClean="0">
                <a:solidFill>
                  <a:schemeClr val="bg1"/>
                </a:solidFill>
                <a:latin typeface="Arial Narrow" panose="020B0606020202030204" pitchFamily="34" charset="0"/>
              </a:rPr>
              <a:t>September</a:t>
            </a:r>
            <a:r>
              <a:rPr lang="hu-HU" sz="3100" dirty="0" smtClean="0">
                <a:solidFill>
                  <a:schemeClr val="bg1"/>
                </a:solidFill>
                <a:latin typeface="Arial Narrow" panose="020B0606020202030204" pitchFamily="34" charset="0"/>
              </a:rPr>
              <a:t> 2018 - </a:t>
            </a:r>
            <a:r>
              <a:rPr lang="hu-HU" sz="3100" b="1" dirty="0" smtClean="0">
                <a:solidFill>
                  <a:schemeClr val="bg1"/>
                </a:solidFill>
                <a:latin typeface="Arial Narrow" panose="020B0606020202030204" pitchFamily="34" charset="0"/>
              </a:rPr>
              <a:t>OTP Bank </a:t>
            </a:r>
            <a:r>
              <a:rPr lang="hu-HU" sz="3100" b="1" dirty="0" err="1" smtClean="0">
                <a:solidFill>
                  <a:schemeClr val="bg1"/>
                </a:solidFill>
                <a:latin typeface="Arial Narrow" panose="020B0606020202030204" pitchFamily="34" charset="0"/>
              </a:rPr>
              <a:t>Nyrt</a:t>
            </a:r>
            <a:r>
              <a:rPr lang="hu-HU" sz="3100" b="1" dirty="0" smtClean="0">
                <a:solidFill>
                  <a:schemeClr val="bg1"/>
                </a:solidFill>
                <a:latin typeface="Arial Narrow" panose="020B0606020202030204" pitchFamily="34" charset="0"/>
              </a:rPr>
              <a:t>. and OTP Faktoring Követeléskezelő </a:t>
            </a:r>
            <a:r>
              <a:rPr lang="hu-HU" sz="3100" b="1" dirty="0" err="1" smtClean="0">
                <a:solidFill>
                  <a:schemeClr val="bg1"/>
                </a:solidFill>
                <a:latin typeface="Arial Narrow" panose="020B0606020202030204" pitchFamily="34" charset="0"/>
              </a:rPr>
              <a:t>Zrt</a:t>
            </a:r>
            <a:r>
              <a:rPr lang="hu-HU" sz="3100" b="1" dirty="0" smtClean="0">
                <a:solidFill>
                  <a:schemeClr val="bg1"/>
                </a:solidFill>
                <a:latin typeface="Arial Narrow" panose="020B0606020202030204" pitchFamily="34" charset="0"/>
              </a:rPr>
              <a:t> v Teréz Ilyés and Emil Kiss</a:t>
            </a:r>
            <a:r>
              <a:rPr lang="hu-HU" sz="3100" dirty="0" smtClean="0">
                <a:solidFill>
                  <a:schemeClr val="bg1"/>
                </a:solidFill>
                <a:latin typeface="Arial Narrow" panose="020B0606020202030204" pitchFamily="34" charset="0"/>
              </a:rPr>
              <a:t> – </a:t>
            </a:r>
            <a:r>
              <a:rPr lang="hu-HU" sz="3100" dirty="0" err="1" smtClean="0">
                <a:solidFill>
                  <a:schemeClr val="bg1"/>
                </a:solidFill>
                <a:latin typeface="Arial Narrow" panose="020B0606020202030204" pitchFamily="34" charset="0"/>
              </a:rPr>
              <a:t>Request</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for</a:t>
            </a:r>
            <a:r>
              <a:rPr lang="hu-HU" sz="3100" dirty="0" smtClean="0">
                <a:solidFill>
                  <a:schemeClr val="bg1"/>
                </a:solidFill>
                <a:latin typeface="Arial Narrow" panose="020B0606020202030204" pitchFamily="34" charset="0"/>
              </a:rPr>
              <a:t> a </a:t>
            </a:r>
            <a:r>
              <a:rPr lang="hu-HU" sz="3100" dirty="0" err="1" smtClean="0">
                <a:solidFill>
                  <a:schemeClr val="bg1"/>
                </a:solidFill>
                <a:latin typeface="Arial Narrow" panose="020B0606020202030204" pitchFamily="34" charset="0"/>
              </a:rPr>
              <a:t>preliminary</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ruling</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from</a:t>
            </a:r>
            <a:r>
              <a:rPr lang="hu-HU" sz="3100" dirty="0" smtClean="0">
                <a:solidFill>
                  <a:schemeClr val="bg1"/>
                </a:solidFill>
                <a:latin typeface="Arial Narrow" panose="020B0606020202030204" pitchFamily="34" charset="0"/>
              </a:rPr>
              <a:t> </a:t>
            </a:r>
            <a:r>
              <a:rPr lang="hu-HU" sz="3100" dirty="0" err="1" smtClean="0">
                <a:solidFill>
                  <a:schemeClr val="bg1"/>
                </a:solidFill>
                <a:latin typeface="Arial Narrow" panose="020B0606020202030204" pitchFamily="34" charset="0"/>
              </a:rPr>
              <a:t>the</a:t>
            </a:r>
            <a:r>
              <a:rPr lang="hu-HU" sz="3100" dirty="0" smtClean="0">
                <a:solidFill>
                  <a:schemeClr val="bg1"/>
                </a:solidFill>
                <a:latin typeface="Arial Narrow" panose="020B0606020202030204" pitchFamily="34" charset="0"/>
              </a:rPr>
              <a:t> Fővárosi Ítélőtábla – </a:t>
            </a:r>
            <a:r>
              <a:rPr lang="hu-HU" sz="3100" b="1" dirty="0" smtClean="0">
                <a:solidFill>
                  <a:schemeClr val="bg1"/>
                </a:solidFill>
                <a:latin typeface="Arial Narrow" panose="020B0606020202030204" pitchFamily="34" charset="0"/>
              </a:rPr>
              <a:t>C-51/17</a:t>
            </a:r>
          </a:p>
          <a:p>
            <a:pPr algn="just">
              <a:buFont typeface="Wingdings" panose="05000000000000000000" pitchFamily="2" charset="2"/>
              <a:buChar char="q"/>
            </a:pP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Judgment</a:t>
            </a:r>
            <a:r>
              <a:rPr lang="hu-HU" sz="2600" dirty="0" smtClean="0">
                <a:solidFill>
                  <a:schemeClr val="bg1"/>
                </a:solidFill>
                <a:latin typeface="Arial Narrow" panose="020B0606020202030204" pitchFamily="34" charset="0"/>
              </a:rPr>
              <a:t> of </a:t>
            </a:r>
            <a:r>
              <a:rPr lang="hu-HU" sz="2600" dirty="0" err="1" smtClean="0">
                <a:solidFill>
                  <a:schemeClr val="bg1"/>
                </a:solidFill>
                <a:latin typeface="Arial Narrow" panose="020B0606020202030204" pitchFamily="34" charset="0"/>
              </a:rPr>
              <a:t>the</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Court</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Third</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Chamber</a:t>
            </a:r>
            <a:r>
              <a:rPr lang="hu-HU" sz="2600" dirty="0" smtClean="0">
                <a:solidFill>
                  <a:schemeClr val="bg1"/>
                </a:solidFill>
                <a:latin typeface="Arial Narrow" panose="020B0606020202030204" pitchFamily="34" charset="0"/>
              </a:rPr>
              <a:t>) of 3 </a:t>
            </a:r>
            <a:r>
              <a:rPr lang="hu-HU" sz="2600" dirty="0" err="1" smtClean="0">
                <a:solidFill>
                  <a:schemeClr val="bg1"/>
                </a:solidFill>
                <a:latin typeface="Arial Narrow" panose="020B0606020202030204" pitchFamily="34" charset="0"/>
              </a:rPr>
              <a:t>October</a:t>
            </a:r>
            <a:r>
              <a:rPr lang="hu-HU" sz="2600" dirty="0" smtClean="0">
                <a:solidFill>
                  <a:schemeClr val="bg1"/>
                </a:solidFill>
                <a:latin typeface="Arial Narrow" panose="020B0606020202030204" pitchFamily="34" charset="0"/>
              </a:rPr>
              <a:t> 2019 - Gyula Kiss and CIB Bank </a:t>
            </a:r>
            <a:r>
              <a:rPr lang="hu-HU" sz="2600" dirty="0" err="1" smtClean="0">
                <a:solidFill>
                  <a:schemeClr val="bg1"/>
                </a:solidFill>
                <a:latin typeface="Arial Narrow" panose="020B0606020202030204" pitchFamily="34" charset="0"/>
              </a:rPr>
              <a:t>Zrt</a:t>
            </a:r>
            <a:r>
              <a:rPr lang="hu-HU" sz="2600" dirty="0" smtClean="0">
                <a:solidFill>
                  <a:schemeClr val="bg1"/>
                </a:solidFill>
                <a:latin typeface="Arial Narrow" panose="020B0606020202030204" pitchFamily="34" charset="0"/>
              </a:rPr>
              <a:t>. v Emil Kiss and Gyuláné Kiss – </a:t>
            </a:r>
            <a:r>
              <a:rPr lang="hu-HU" sz="2600" dirty="0" err="1" smtClean="0">
                <a:solidFill>
                  <a:schemeClr val="bg1"/>
                </a:solidFill>
                <a:latin typeface="Arial Narrow" panose="020B0606020202030204" pitchFamily="34" charset="0"/>
              </a:rPr>
              <a:t>Request</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for</a:t>
            </a:r>
            <a:r>
              <a:rPr lang="hu-HU" sz="2600" dirty="0" smtClean="0">
                <a:solidFill>
                  <a:schemeClr val="bg1"/>
                </a:solidFill>
                <a:latin typeface="Arial Narrow" panose="020B0606020202030204" pitchFamily="34" charset="0"/>
              </a:rPr>
              <a:t> a </a:t>
            </a:r>
            <a:r>
              <a:rPr lang="hu-HU" sz="2600" dirty="0" err="1" smtClean="0">
                <a:solidFill>
                  <a:schemeClr val="bg1"/>
                </a:solidFill>
                <a:latin typeface="Arial Narrow" panose="020B0606020202030204" pitchFamily="34" charset="0"/>
              </a:rPr>
              <a:t>preliminary</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ruling</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from</a:t>
            </a:r>
            <a:r>
              <a:rPr lang="hu-HU" sz="2600" dirty="0" smtClean="0">
                <a:solidFill>
                  <a:schemeClr val="bg1"/>
                </a:solidFill>
                <a:latin typeface="Arial Narrow" panose="020B0606020202030204" pitchFamily="34" charset="0"/>
              </a:rPr>
              <a:t> </a:t>
            </a:r>
            <a:r>
              <a:rPr lang="hu-HU" sz="2600" dirty="0" err="1" smtClean="0">
                <a:solidFill>
                  <a:schemeClr val="bg1"/>
                </a:solidFill>
                <a:latin typeface="Arial Narrow" panose="020B0606020202030204" pitchFamily="34" charset="0"/>
              </a:rPr>
              <a:t>the</a:t>
            </a:r>
            <a:r>
              <a:rPr lang="hu-HU" sz="2600" dirty="0" smtClean="0">
                <a:solidFill>
                  <a:schemeClr val="bg1"/>
                </a:solidFill>
                <a:latin typeface="Arial Narrow" panose="020B0606020202030204" pitchFamily="34" charset="0"/>
              </a:rPr>
              <a:t> Kúria – </a:t>
            </a:r>
            <a:r>
              <a:rPr lang="en-GB" sz="2600" dirty="0" smtClean="0">
                <a:solidFill>
                  <a:schemeClr val="bg1"/>
                </a:solidFill>
                <a:latin typeface="Arial Narrow" panose="020B0606020202030204" pitchFamily="34" charset="0"/>
              </a:rPr>
              <a:t>C-621/17</a:t>
            </a:r>
            <a:endParaRPr lang="hu-HU" sz="2600" dirty="0" smtClean="0">
              <a:solidFill>
                <a:schemeClr val="bg1"/>
              </a:solidFill>
              <a:latin typeface="Arial Narrow" panose="020B0606020202030204" pitchFamily="34" charset="0"/>
            </a:endParaRPr>
          </a:p>
          <a:p>
            <a:pPr algn="just">
              <a:buFont typeface="Wingdings" panose="05000000000000000000" pitchFamily="2" charset="2"/>
              <a:buChar char="q"/>
            </a:pPr>
            <a:r>
              <a:rPr lang="en-US" sz="3100" dirty="0" smtClean="0">
                <a:solidFill>
                  <a:schemeClr val="bg1"/>
                </a:solidFill>
                <a:latin typeface="Arial Narrow" panose="020B0606020202030204" pitchFamily="34" charset="0"/>
              </a:rPr>
              <a:t>Judgment of the Court (Sixth Chamber) of 2 September 2021</a:t>
            </a:r>
            <a:r>
              <a:rPr lang="hu-HU" sz="3100" dirty="0" smtClean="0">
                <a:solidFill>
                  <a:schemeClr val="bg1"/>
                </a:solidFill>
                <a:latin typeface="Arial Narrow" panose="020B0606020202030204" pitchFamily="34" charset="0"/>
              </a:rPr>
              <a:t> - </a:t>
            </a:r>
            <a:r>
              <a:rPr lang="en-US" sz="3100" b="1" dirty="0" smtClean="0">
                <a:solidFill>
                  <a:schemeClr val="bg1"/>
                </a:solidFill>
                <a:latin typeface="Arial Narrow" panose="020B0606020202030204" pitchFamily="34" charset="0"/>
              </a:rPr>
              <a:t>JZ v OTP </a:t>
            </a:r>
            <a:r>
              <a:rPr lang="en-US" sz="3100" b="1" dirty="0" err="1" smtClean="0">
                <a:solidFill>
                  <a:schemeClr val="bg1"/>
                </a:solidFill>
                <a:latin typeface="Arial Narrow" panose="020B0606020202030204" pitchFamily="34" charset="0"/>
              </a:rPr>
              <a:t>Jelzálogbank</a:t>
            </a:r>
            <a:r>
              <a:rPr lang="en-US" sz="3100" b="1" dirty="0" smtClean="0">
                <a:solidFill>
                  <a:schemeClr val="bg1"/>
                </a:solidFill>
                <a:latin typeface="Arial Narrow" panose="020B0606020202030204" pitchFamily="34" charset="0"/>
              </a:rPr>
              <a:t> </a:t>
            </a:r>
            <a:r>
              <a:rPr lang="en-US" sz="3100" b="1" dirty="0" err="1" smtClean="0">
                <a:solidFill>
                  <a:schemeClr val="bg1"/>
                </a:solidFill>
                <a:latin typeface="Arial Narrow" panose="020B0606020202030204" pitchFamily="34" charset="0"/>
              </a:rPr>
              <a:t>Zrt</a:t>
            </a:r>
            <a:r>
              <a:rPr lang="en-US" sz="3100" b="1" dirty="0" smtClean="0">
                <a:solidFill>
                  <a:schemeClr val="bg1"/>
                </a:solidFill>
                <a:latin typeface="Arial Narrow" panose="020B0606020202030204" pitchFamily="34" charset="0"/>
              </a:rPr>
              <a:t>. and Others</a:t>
            </a:r>
            <a:r>
              <a:rPr lang="hu-HU" sz="3100" dirty="0" smtClean="0">
                <a:solidFill>
                  <a:schemeClr val="bg1"/>
                </a:solidFill>
                <a:latin typeface="Arial Narrow" panose="020B0606020202030204" pitchFamily="34" charset="0"/>
              </a:rPr>
              <a:t> - </a:t>
            </a:r>
            <a:r>
              <a:rPr lang="en-US" sz="3100" dirty="0" smtClean="0">
                <a:solidFill>
                  <a:schemeClr val="bg1"/>
                </a:solidFill>
                <a:latin typeface="Arial Narrow" panose="020B0606020202030204" pitchFamily="34" charset="0"/>
              </a:rPr>
              <a:t>Request for a preliminary ruling from the </a:t>
            </a:r>
            <a:r>
              <a:rPr lang="en-US" sz="3100" dirty="0" err="1" smtClean="0">
                <a:solidFill>
                  <a:schemeClr val="bg1"/>
                </a:solidFill>
                <a:latin typeface="Arial Narrow" panose="020B0606020202030204" pitchFamily="34" charset="0"/>
              </a:rPr>
              <a:t>Győri</a:t>
            </a:r>
            <a:r>
              <a:rPr lang="en-US" sz="3100" dirty="0" smtClean="0">
                <a:solidFill>
                  <a:schemeClr val="bg1"/>
                </a:solidFill>
                <a:latin typeface="Arial Narrow" panose="020B0606020202030204" pitchFamily="34" charset="0"/>
              </a:rPr>
              <a:t> </a:t>
            </a:r>
            <a:r>
              <a:rPr lang="en-US" sz="3100" dirty="0" err="1" smtClean="0">
                <a:solidFill>
                  <a:schemeClr val="bg1"/>
                </a:solidFill>
                <a:latin typeface="Arial Narrow" panose="020B0606020202030204" pitchFamily="34" charset="0"/>
              </a:rPr>
              <a:t>Ítélőtábla</a:t>
            </a:r>
            <a:r>
              <a:rPr lang="hu-HU" sz="3100" dirty="0" smtClean="0">
                <a:solidFill>
                  <a:schemeClr val="bg1"/>
                </a:solidFill>
                <a:latin typeface="Arial Narrow" panose="020B0606020202030204" pitchFamily="34" charset="0"/>
              </a:rPr>
              <a:t> – </a:t>
            </a:r>
            <a:r>
              <a:rPr lang="hu-HU" sz="3100" b="1" dirty="0" smtClean="0">
                <a:solidFill>
                  <a:schemeClr val="bg1"/>
                </a:solidFill>
                <a:latin typeface="Arial Narrow" panose="020B0606020202030204" pitchFamily="34" charset="0"/>
              </a:rPr>
              <a:t>C-932/19</a:t>
            </a:r>
            <a:endParaRPr lang="en-US" sz="3100" b="1" dirty="0" smtClean="0">
              <a:solidFill>
                <a:schemeClr val="bg1"/>
              </a:solidFill>
              <a:latin typeface="Arial Narrow" panose="020B0606020202030204" pitchFamily="34" charset="0"/>
            </a:endParaRPr>
          </a:p>
          <a:p>
            <a:endParaRPr lang="hu-HU" sz="2600" dirty="0" smtClean="0">
              <a:latin typeface="Arial Narrow" panose="020B0606020202030204" pitchFamily="34" charset="0"/>
            </a:endParaRPr>
          </a:p>
          <a:p>
            <a:pPr algn="just">
              <a:buFont typeface="Wingdings" panose="05000000000000000000" pitchFamily="2" charset="2"/>
              <a:buChar char="q"/>
            </a:pPr>
            <a:endParaRPr lang="hu-HU" dirty="0" smtClean="0">
              <a:latin typeface="Arial Narrow" panose="020B0606020202030204" pitchFamily="34" charset="0"/>
            </a:endParaRPr>
          </a:p>
          <a:p>
            <a:pPr algn="just">
              <a:buFont typeface="Wingdings" panose="05000000000000000000" pitchFamily="2" charset="2"/>
              <a:buChar char="q"/>
            </a:pPr>
            <a:endParaRPr lang="hu-HU" dirty="0" smtClean="0">
              <a:latin typeface="Arial Narrow" panose="020B0606020202030204" pitchFamily="34" charset="0"/>
            </a:endParaRPr>
          </a:p>
          <a:p>
            <a:pPr algn="just">
              <a:buFont typeface="Wingdings" panose="05000000000000000000" pitchFamily="2" charset="2"/>
              <a:buChar char="q"/>
            </a:pPr>
            <a:endParaRPr lang="hu-HU" dirty="0" smtClean="0">
              <a:latin typeface="Arial Narrow" panose="020B0606020202030204" pitchFamily="34" charset="0"/>
            </a:endParaRPr>
          </a:p>
          <a:p>
            <a:pPr algn="just">
              <a:buFont typeface="Wingdings" panose="05000000000000000000" pitchFamily="2" charset="2"/>
              <a:buChar char="q"/>
            </a:pPr>
            <a:endParaRPr lang="hu-HU" dirty="0" smtClean="0">
              <a:latin typeface="Arial Narrow" panose="020B0606020202030204" pitchFamily="34" charset="0"/>
            </a:endParaRPr>
          </a:p>
          <a:p>
            <a:pPr algn="just">
              <a:buFont typeface="Wingdings" panose="05000000000000000000" pitchFamily="2" charset="2"/>
              <a:buChar char="q"/>
            </a:pPr>
            <a:endParaRPr lang="hu-HU" dirty="0">
              <a:latin typeface="Arial Narrow" panose="020B0606020202030204" pitchFamily="34" charset="0"/>
            </a:endParaRPr>
          </a:p>
        </p:txBody>
      </p:sp>
      <p:sp>
        <p:nvSpPr>
          <p:cNvPr id="9" name="Cím 1"/>
          <p:cNvSpPr txBox="1">
            <a:spLocks/>
          </p:cNvSpPr>
          <p:nvPr/>
        </p:nvSpPr>
        <p:spPr>
          <a:xfrm>
            <a:off x="457200" y="274638"/>
            <a:ext cx="8229600" cy="11430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400" b="0" i="0" kern="1200" baseline="0">
                <a:solidFill>
                  <a:srgbClr val="009EE3"/>
                </a:solidFill>
                <a:latin typeface="Arial MT"/>
                <a:ea typeface="+mj-ea"/>
                <a:cs typeface="Arial MT"/>
              </a:defRPr>
            </a:lvl1pPr>
          </a:lstStyle>
          <a:p>
            <a:r>
              <a:rPr lang="hu-HU" b="1" dirty="0" err="1" smtClean="0">
                <a:solidFill>
                  <a:schemeClr val="bg1"/>
                </a:solidFill>
                <a:latin typeface="Arial Narrow" panose="020B0606020202030204" pitchFamily="34" charset="0"/>
              </a:rPr>
              <a:t>Hungarian</a:t>
            </a:r>
            <a:r>
              <a:rPr lang="hu-HU" b="1" dirty="0" smtClean="0">
                <a:solidFill>
                  <a:schemeClr val="bg1"/>
                </a:solidFill>
                <a:latin typeface="Arial Narrow" panose="020B0606020202030204" pitchFamily="34" charset="0"/>
              </a:rPr>
              <a:t> r</a:t>
            </a:r>
            <a:r>
              <a:rPr lang="en-US" b="1" dirty="0" err="1" smtClean="0">
                <a:solidFill>
                  <a:schemeClr val="bg1"/>
                </a:solidFill>
                <a:latin typeface="Arial Narrow" panose="020B0606020202030204" pitchFamily="34" charset="0"/>
              </a:rPr>
              <a:t>equest</a:t>
            </a:r>
            <a:r>
              <a:rPr lang="hu-HU" b="1" dirty="0" smtClean="0">
                <a:solidFill>
                  <a:schemeClr val="bg1"/>
                </a:solidFill>
                <a:latin typeface="Arial Narrow" panose="020B0606020202030204" pitchFamily="34" charset="0"/>
              </a:rPr>
              <a:t>s</a:t>
            </a:r>
            <a:r>
              <a:rPr lang="en-US" b="1" dirty="0" smtClean="0">
                <a:solidFill>
                  <a:schemeClr val="bg1"/>
                </a:solidFill>
                <a:latin typeface="Arial Narrow" panose="020B0606020202030204" pitchFamily="34" charset="0"/>
              </a:rPr>
              <a:t> for </a:t>
            </a:r>
            <a:r>
              <a:rPr lang="hu-HU" b="1" dirty="0" smtClean="0">
                <a:solidFill>
                  <a:schemeClr val="bg1"/>
                </a:solidFill>
                <a:latin typeface="Arial Narrow" panose="020B0606020202030204" pitchFamily="34" charset="0"/>
              </a:rPr>
              <a:t/>
            </a:r>
            <a:br>
              <a:rPr lang="hu-HU" b="1" dirty="0" smtClean="0">
                <a:solidFill>
                  <a:schemeClr val="bg1"/>
                </a:solidFill>
                <a:latin typeface="Arial Narrow" panose="020B0606020202030204" pitchFamily="34" charset="0"/>
              </a:rPr>
            </a:br>
            <a:r>
              <a:rPr lang="en-US" b="1" dirty="0" smtClean="0">
                <a:solidFill>
                  <a:schemeClr val="bg1"/>
                </a:solidFill>
                <a:latin typeface="Arial Narrow" panose="020B0606020202030204" pitchFamily="34" charset="0"/>
              </a:rPr>
              <a:t>preliminary ruling </a:t>
            </a:r>
            <a:endParaRPr lang="hu-HU"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3448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4BAE"/>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B6976D8-619A-A249-B6BB-62EA716C5704}" type="slidenum">
              <a:rPr lang="en-US" smtClean="0"/>
              <a:pPr/>
              <a:t>6</a:t>
            </a:fld>
            <a:endParaRPr lang="en-US"/>
          </a:p>
        </p:txBody>
      </p:sp>
      <p:pic>
        <p:nvPicPr>
          <p:cNvPr id="6" name="Kép 3">
            <a:extLst>
              <a:ext uri="{FF2B5EF4-FFF2-40B4-BE49-F238E27FC236}">
                <a16:creationId xmlns:a16="http://schemas.microsoft.com/office/drawing/2014/main" id="{07DC0FF2-2F81-2D4C-8E05-C8C7095A38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62456" y="4864735"/>
            <a:ext cx="2883535" cy="1993265"/>
          </a:xfrm>
          <a:prstGeom prst="rect">
            <a:avLst/>
          </a:prstGeom>
          <a:noFill/>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64" y="160930"/>
            <a:ext cx="3465626" cy="1163923"/>
          </a:xfrm>
          <a:prstGeom prst="rect">
            <a:avLst/>
          </a:prstGeom>
        </p:spPr>
      </p:pic>
      <p:sp>
        <p:nvSpPr>
          <p:cNvPr id="9" name="Cím 1"/>
          <p:cNvSpPr txBox="1">
            <a:spLocks/>
          </p:cNvSpPr>
          <p:nvPr/>
        </p:nvSpPr>
        <p:spPr>
          <a:xfrm>
            <a:off x="457200" y="274638"/>
            <a:ext cx="8229600" cy="11430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400" b="0" i="0" kern="1200" baseline="0">
                <a:solidFill>
                  <a:srgbClr val="009EE3"/>
                </a:solidFill>
                <a:latin typeface="Arial MT"/>
                <a:ea typeface="+mj-ea"/>
                <a:cs typeface="Arial MT"/>
              </a:defRPr>
            </a:lvl1pPr>
          </a:lstStyle>
          <a:p>
            <a:r>
              <a:rPr lang="hu-HU" b="1" dirty="0" err="1">
                <a:solidFill>
                  <a:schemeClr val="bg1"/>
                </a:solidFill>
                <a:latin typeface="Arial Narrow" panose="020B0606020202030204" pitchFamily="34" charset="0"/>
              </a:rPr>
              <a:t>Conclusion</a:t>
            </a:r>
            <a:endParaRPr lang="hu-HU" dirty="0">
              <a:solidFill>
                <a:schemeClr val="bg1"/>
              </a:solidFill>
              <a:latin typeface="Arial Narrow" panose="020B0606020202030204" pitchFamily="34" charset="0"/>
            </a:endParaRPr>
          </a:p>
        </p:txBody>
      </p:sp>
      <p:sp>
        <p:nvSpPr>
          <p:cNvPr id="10" name="Tartalom helye 2"/>
          <p:cNvSpPr txBox="1">
            <a:spLocks/>
          </p:cNvSpPr>
          <p:nvPr/>
        </p:nvSpPr>
        <p:spPr>
          <a:xfrm>
            <a:off x="457200" y="1531346"/>
            <a:ext cx="8229600" cy="452596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200" b="0" i="0" kern="1200">
                <a:solidFill>
                  <a:srgbClr val="575757"/>
                </a:solidFill>
                <a:latin typeface="Arial MT"/>
                <a:ea typeface="+mn-ea"/>
                <a:cs typeface="Arial M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buFont typeface="Wingdings" panose="05000000000000000000" pitchFamily="2" charset="2"/>
              <a:buChar char="q"/>
            </a:pPr>
            <a:r>
              <a:rPr lang="hu-HU" dirty="0" smtClean="0">
                <a:solidFill>
                  <a:schemeClr val="bg1"/>
                </a:solidFill>
                <a:latin typeface="Arial Narrow" panose="020B0606020202030204" pitchFamily="34" charset="0"/>
                <a:cs typeface="Arial" panose="020B0604020202020204" pitchFamily="34" charset="0"/>
              </a:rPr>
              <a:t> </a:t>
            </a:r>
            <a:r>
              <a:rPr lang="hu-HU" dirty="0" err="1" smtClean="0">
                <a:solidFill>
                  <a:schemeClr val="bg1"/>
                </a:solidFill>
                <a:latin typeface="Arial Narrow" panose="020B0606020202030204" pitchFamily="34" charset="0"/>
                <a:cs typeface="Arial" panose="020B0604020202020204" pitchFamily="34" charset="0"/>
              </a:rPr>
              <a:t>One</a:t>
            </a:r>
            <a:r>
              <a:rPr lang="hu-HU" dirty="0" smtClean="0">
                <a:solidFill>
                  <a:schemeClr val="bg1"/>
                </a:solidFill>
                <a:latin typeface="Arial Narrow" panose="020B0606020202030204" pitchFamily="34" charset="0"/>
                <a:cs typeface="Arial" panose="020B0604020202020204" pitchFamily="34" charset="0"/>
              </a:rPr>
              <a:t> of t</a:t>
            </a:r>
            <a:r>
              <a:rPr lang="en-US" dirty="0" smtClean="0">
                <a:solidFill>
                  <a:schemeClr val="bg1"/>
                </a:solidFill>
                <a:latin typeface="Arial Narrow" panose="020B0606020202030204" pitchFamily="34" charset="0"/>
                <a:cs typeface="Arial" panose="020B0604020202020204" pitchFamily="34" charset="0"/>
              </a:rPr>
              <a:t>he most important question is: what kind of protection should the regulation provide for the consumer?</a:t>
            </a:r>
            <a:endParaRPr lang="hu-HU" dirty="0" smtClean="0">
              <a:solidFill>
                <a:schemeClr val="bg1"/>
              </a:solidFill>
              <a:latin typeface="Arial Narrow" panose="020B0606020202030204" pitchFamily="34" charset="0"/>
              <a:cs typeface="Arial" panose="020B0604020202020204" pitchFamily="34" charset="0"/>
            </a:endParaRPr>
          </a:p>
          <a:p>
            <a:pPr algn="just">
              <a:buFont typeface="Wingdings" panose="05000000000000000000" pitchFamily="2" charset="2"/>
              <a:buChar char="q"/>
            </a:pPr>
            <a:r>
              <a:rPr lang="hu-HU" dirty="0" smtClean="0">
                <a:solidFill>
                  <a:schemeClr val="bg1"/>
                </a:solidFill>
                <a:latin typeface="Arial Narrow" panose="020B0606020202030204" pitchFamily="34" charset="0"/>
                <a:cs typeface="Arial" panose="020B0604020202020204" pitchFamily="34" charset="0"/>
              </a:rPr>
              <a:t> </a:t>
            </a:r>
            <a:r>
              <a:rPr lang="en-US" dirty="0" smtClean="0">
                <a:solidFill>
                  <a:schemeClr val="bg1"/>
                </a:solidFill>
                <a:latin typeface="Arial Narrow" panose="020B0606020202030204" pitchFamily="34" charset="0"/>
                <a:cs typeface="Arial" panose="020B0604020202020204" pitchFamily="34" charset="0"/>
              </a:rPr>
              <a:t>Considering the complexity and significance of the transactions under consideration, the financial consumer is expected to make a more rational decision than usual.</a:t>
            </a:r>
            <a:endParaRPr lang="hu-HU" dirty="0" smtClean="0">
              <a:solidFill>
                <a:schemeClr val="bg1"/>
              </a:solidFill>
              <a:latin typeface="Arial Narrow" panose="020B0606020202030204" pitchFamily="34" charset="0"/>
              <a:cs typeface="Arial" panose="020B0604020202020204" pitchFamily="34" charset="0"/>
            </a:endParaRPr>
          </a:p>
          <a:p>
            <a:pPr algn="just">
              <a:buFont typeface="Wingdings" panose="05000000000000000000" pitchFamily="2" charset="2"/>
              <a:buChar char="q"/>
            </a:pPr>
            <a:r>
              <a:rPr lang="hu-HU" dirty="0" smtClean="0">
                <a:solidFill>
                  <a:schemeClr val="bg1"/>
                </a:solidFill>
                <a:latin typeface="Arial Narrow" panose="020B0606020202030204" pitchFamily="34" charset="0"/>
                <a:cs typeface="Arial" panose="020B0604020202020204" pitchFamily="34" charset="0"/>
              </a:rPr>
              <a:t> </a:t>
            </a:r>
            <a:r>
              <a:rPr lang="en-US" dirty="0" smtClean="0">
                <a:solidFill>
                  <a:schemeClr val="bg1"/>
                </a:solidFill>
                <a:latin typeface="Arial Narrow" panose="020B0606020202030204" pitchFamily="34" charset="0"/>
                <a:cs typeface="Arial" panose="020B0604020202020204" pitchFamily="34" charset="0"/>
              </a:rPr>
              <a:t>The regulation can not go away from the specificity of the transactions being investigated and overcomes the consumer's financial ignorance, for example by unreasonably widening the requirement of clear wording.</a:t>
            </a:r>
            <a:endParaRPr lang="hu-HU" dirty="0" smtClean="0">
              <a:solidFill>
                <a:schemeClr val="bg1"/>
              </a:solidFill>
              <a:latin typeface="Arial Narrow" panose="020B0606020202030204" pitchFamily="34" charset="0"/>
              <a:cs typeface="Arial" panose="020B0604020202020204" pitchFamily="34" charset="0"/>
            </a:endParaRPr>
          </a:p>
          <a:p>
            <a:pPr algn="just">
              <a:buFont typeface="Wingdings" panose="05000000000000000000" pitchFamily="2" charset="2"/>
              <a:buChar char="q"/>
            </a:pPr>
            <a:r>
              <a:rPr lang="hu-HU" dirty="0" smtClean="0">
                <a:solidFill>
                  <a:schemeClr val="bg1"/>
                </a:solidFill>
                <a:latin typeface="Arial Narrow" panose="020B0606020202030204" pitchFamily="34" charset="0"/>
                <a:cs typeface="Arial" panose="020B0604020202020204" pitchFamily="34" charset="0"/>
              </a:rPr>
              <a:t> </a:t>
            </a:r>
            <a:r>
              <a:rPr lang="en-US" dirty="0" smtClean="0">
                <a:solidFill>
                  <a:schemeClr val="bg1"/>
                </a:solidFill>
                <a:latin typeface="Arial Narrow" panose="020B0606020202030204" pitchFamily="34" charset="0"/>
                <a:cs typeface="Arial" panose="020B0604020202020204" pitchFamily="34" charset="0"/>
              </a:rPr>
              <a:t>The consumer also has to bear some risk, as it is impossible to cope with all the risks of economic and financial processes.</a:t>
            </a:r>
            <a:endParaRPr lang="hu-HU" dirty="0" smtClean="0">
              <a:solidFill>
                <a:schemeClr val="bg1"/>
              </a:solidFill>
              <a:latin typeface="Arial Narrow" panose="020B0606020202030204" pitchFamily="34" charset="0"/>
              <a:cs typeface="Arial" panose="020B0604020202020204" pitchFamily="34" charset="0"/>
            </a:endParaRPr>
          </a:p>
          <a:p>
            <a:pPr algn="just">
              <a:buFont typeface="Wingdings" panose="05000000000000000000" pitchFamily="2" charset="2"/>
              <a:buChar char="q"/>
            </a:pPr>
            <a:r>
              <a:rPr lang="hu-HU" dirty="0" smtClean="0">
                <a:solidFill>
                  <a:schemeClr val="bg1"/>
                </a:solidFill>
                <a:latin typeface="Arial Narrow" panose="020B0606020202030204" pitchFamily="34" charset="0"/>
              </a:rPr>
              <a:t> </a:t>
            </a:r>
            <a:r>
              <a:rPr lang="en-GB" dirty="0" smtClean="0">
                <a:solidFill>
                  <a:schemeClr val="bg1"/>
                </a:solidFill>
                <a:latin typeface="Arial Narrow" panose="020B0606020202030204" pitchFamily="34" charset="0"/>
              </a:rPr>
              <a:t>However, to move forward, all this must be </a:t>
            </a:r>
            <a:endParaRPr lang="hu-HU" dirty="0" smtClean="0">
              <a:solidFill>
                <a:schemeClr val="bg1"/>
              </a:solidFill>
              <a:latin typeface="Arial Narrow" panose="020B0606020202030204" pitchFamily="34" charset="0"/>
            </a:endParaRPr>
          </a:p>
          <a:p>
            <a:pPr algn="just"/>
            <a:r>
              <a:rPr lang="en-GB" dirty="0" smtClean="0">
                <a:solidFill>
                  <a:schemeClr val="bg1"/>
                </a:solidFill>
                <a:latin typeface="Arial Narrow" panose="020B0606020202030204" pitchFamily="34" charset="0"/>
              </a:rPr>
              <a:t>accompanied by a significant increase in the level </a:t>
            </a:r>
            <a:endParaRPr lang="hu-HU" dirty="0" smtClean="0">
              <a:solidFill>
                <a:schemeClr val="bg1"/>
              </a:solidFill>
              <a:latin typeface="Arial Narrow" panose="020B0606020202030204" pitchFamily="34" charset="0"/>
            </a:endParaRPr>
          </a:p>
          <a:p>
            <a:pPr algn="just"/>
            <a:r>
              <a:rPr lang="en-GB" dirty="0" smtClean="0">
                <a:solidFill>
                  <a:schemeClr val="bg1"/>
                </a:solidFill>
                <a:latin typeface="Arial Narrow" panose="020B0606020202030204" pitchFamily="34" charset="0"/>
              </a:rPr>
              <a:t>of consumer financial culture.</a:t>
            </a:r>
            <a:endParaRPr lang="hu-HU" dirty="0" smtClean="0">
              <a:solidFill>
                <a:schemeClr val="bg1"/>
              </a:solidFill>
              <a:latin typeface="Arial Narrow" panose="020B0606020202030204" pitchFamily="34" charset="0"/>
              <a:cs typeface="Arial" panose="020B0604020202020204" pitchFamily="34" charset="0"/>
            </a:endParaRPr>
          </a:p>
          <a:p>
            <a:pPr>
              <a:buFont typeface="Wingdings" panose="05000000000000000000" pitchFamily="2" charset="2"/>
              <a:buChar char="q"/>
            </a:pPr>
            <a:endParaRPr lang="hu-HU" dirty="0">
              <a:latin typeface="Arial Narrow" panose="020B0606020202030204" pitchFamily="34" charset="0"/>
            </a:endParaRPr>
          </a:p>
        </p:txBody>
      </p:sp>
    </p:spTree>
    <p:extLst>
      <p:ext uri="{BB962C8B-B14F-4D97-AF65-F5344CB8AC3E}">
        <p14:creationId xmlns:p14="http://schemas.microsoft.com/office/powerpoint/2010/main" val="154494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77862" y="2024844"/>
            <a:ext cx="7686423" cy="2232248"/>
          </a:xfrm>
        </p:spPr>
        <p:txBody>
          <a:bodyPr/>
          <a:lstStyle/>
          <a:p>
            <a:r>
              <a:rPr lang="en-US" b="0" cap="none" dirty="0" smtClean="0">
                <a:latin typeface="Arial Narrow" panose="020B0606020202030204" pitchFamily="34" charset="0"/>
              </a:rPr>
              <a:t>T</a:t>
            </a:r>
            <a:r>
              <a:rPr lang="hu-HU" b="0" cap="none" dirty="0" err="1" smtClean="0">
                <a:latin typeface="Arial Narrow" panose="020B0606020202030204" pitchFamily="34" charset="0"/>
              </a:rPr>
              <a:t>hank</a:t>
            </a:r>
            <a:r>
              <a:rPr lang="hu-HU" b="0" cap="none" dirty="0" smtClean="0">
                <a:latin typeface="Arial Narrow" panose="020B0606020202030204" pitchFamily="34" charset="0"/>
              </a:rPr>
              <a:t> </a:t>
            </a:r>
            <a:r>
              <a:rPr lang="hu-HU" b="0" cap="none" dirty="0" err="1" smtClean="0">
                <a:latin typeface="Arial Narrow" panose="020B0606020202030204" pitchFamily="34" charset="0"/>
              </a:rPr>
              <a:t>you</a:t>
            </a:r>
            <a:r>
              <a:rPr lang="hu-HU" b="0" cap="none" dirty="0" smtClean="0">
                <a:latin typeface="Arial Narrow" panose="020B0606020202030204" pitchFamily="34" charset="0"/>
              </a:rPr>
              <a:t> </a:t>
            </a:r>
            <a:r>
              <a:rPr lang="hu-HU" b="0" cap="none" dirty="0" err="1" smtClean="0">
                <a:latin typeface="Arial Narrow" panose="020B0606020202030204" pitchFamily="34" charset="0"/>
              </a:rPr>
              <a:t>for</a:t>
            </a:r>
            <a:r>
              <a:rPr lang="hu-HU" b="0" cap="none" dirty="0" smtClean="0">
                <a:latin typeface="Arial Narrow" panose="020B0606020202030204" pitchFamily="34" charset="0"/>
              </a:rPr>
              <a:t> </a:t>
            </a:r>
            <a:r>
              <a:rPr lang="hu-HU" b="0" cap="none" dirty="0" err="1" smtClean="0">
                <a:latin typeface="Arial Narrow" panose="020B0606020202030204" pitchFamily="34" charset="0"/>
              </a:rPr>
              <a:t>your</a:t>
            </a:r>
            <a:r>
              <a:rPr lang="hu-HU" b="0" cap="none" dirty="0" smtClean="0">
                <a:latin typeface="Arial Narrow" panose="020B0606020202030204" pitchFamily="34" charset="0"/>
              </a:rPr>
              <a:t> </a:t>
            </a:r>
            <a:r>
              <a:rPr lang="hu-HU" b="0" cap="none" dirty="0" err="1" smtClean="0">
                <a:latin typeface="Arial Narrow" panose="020B0606020202030204" pitchFamily="34" charset="0"/>
              </a:rPr>
              <a:t>attention</a:t>
            </a:r>
            <a:r>
              <a:rPr lang="hu-HU" b="0" cap="none" dirty="0" smtClean="0">
                <a:latin typeface="Arial Narrow" panose="020B0606020202030204" pitchFamily="34" charset="0"/>
              </a:rPr>
              <a:t>!</a:t>
            </a:r>
            <a:br>
              <a:rPr lang="hu-HU" b="0" cap="none" dirty="0" smtClean="0">
                <a:latin typeface="Arial Narrow" panose="020B0606020202030204" pitchFamily="34" charset="0"/>
              </a:rPr>
            </a:br>
            <a:r>
              <a:rPr lang="hu-HU" b="0" cap="none" dirty="0" smtClean="0">
                <a:latin typeface="Arial Narrow" panose="020B0606020202030204" pitchFamily="34" charset="0"/>
              </a:rPr>
              <a:t/>
            </a:r>
            <a:br>
              <a:rPr lang="hu-HU" b="0" cap="none" dirty="0" smtClean="0">
                <a:latin typeface="Arial Narrow" panose="020B0606020202030204" pitchFamily="34" charset="0"/>
              </a:rPr>
            </a:br>
            <a:r>
              <a:rPr lang="hu-HU" sz="3400" b="0" cap="none" dirty="0">
                <a:latin typeface="Arial Narrow" panose="020B0606020202030204" pitchFamily="34" charset="0"/>
              </a:rPr>
              <a:t>t</a:t>
            </a:r>
            <a:r>
              <a:rPr lang="hu-HU" sz="3400" b="0" cap="none" dirty="0" smtClean="0">
                <a:latin typeface="Arial Narrow" panose="020B0606020202030204" pitchFamily="34" charset="0"/>
              </a:rPr>
              <a:t>orok.eva@law.unideb.hu</a:t>
            </a:r>
            <a:endParaRPr lang="hu-HU" sz="3400" b="0" cap="none" dirty="0">
              <a:latin typeface="Arial Narrow" panose="020B0606020202030204" pitchFamily="34" charset="0"/>
            </a:endParaRPr>
          </a:p>
        </p:txBody>
      </p:sp>
      <p:pic>
        <p:nvPicPr>
          <p:cNvPr id="3" name="Ké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040" y="160930"/>
            <a:ext cx="3735950" cy="1254711"/>
          </a:xfrm>
          <a:prstGeom prst="rect">
            <a:avLst/>
          </a:prstGeom>
        </p:spPr>
      </p:pic>
    </p:spTree>
    <p:extLst>
      <p:ext uri="{BB962C8B-B14F-4D97-AF65-F5344CB8AC3E}">
        <p14:creationId xmlns:p14="http://schemas.microsoft.com/office/powerpoint/2010/main" val="2643067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mate-KIC presentation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Climate-KIC presentation template final</Template>
  <TotalTime>17447</TotalTime>
  <Words>602</Words>
  <Application>Microsoft Office PowerPoint</Application>
  <PresentationFormat>Diavetítés a képernyőre (4:3 oldalarány)</PresentationFormat>
  <Paragraphs>40</Paragraphs>
  <Slides>7</Slides>
  <Notes>1</Notes>
  <HiddenSlides>0</HiddenSlides>
  <MMClips>0</MMClips>
  <ScaleCrop>false</ScaleCrop>
  <HeadingPairs>
    <vt:vector size="6" baseType="variant">
      <vt:variant>
        <vt:lpstr>Használt betűtípusok</vt:lpstr>
      </vt:variant>
      <vt:variant>
        <vt:i4>6</vt:i4>
      </vt:variant>
      <vt:variant>
        <vt:lpstr>Téma</vt:lpstr>
      </vt:variant>
      <vt:variant>
        <vt:i4>13</vt:i4>
      </vt:variant>
      <vt:variant>
        <vt:lpstr>Diacímek</vt:lpstr>
      </vt:variant>
      <vt:variant>
        <vt:i4>7</vt:i4>
      </vt:variant>
    </vt:vector>
  </HeadingPairs>
  <TitlesOfParts>
    <vt:vector size="26" baseType="lpstr">
      <vt:lpstr>Arial</vt:lpstr>
      <vt:lpstr>Arial MT</vt:lpstr>
      <vt:lpstr>Arial Narrow</vt:lpstr>
      <vt:lpstr>Calibri</vt:lpstr>
      <vt:lpstr>Verdana</vt:lpstr>
      <vt:lpstr>Wingdings</vt:lpstr>
      <vt:lpstr>Climate-KIC presentation template final</vt:lpstr>
      <vt:lpstr>1_Divider slide</vt:lpstr>
      <vt:lpstr>Text slide</vt:lpstr>
      <vt:lpstr>1_Text slide</vt:lpstr>
      <vt:lpstr>2_Text slide</vt:lpstr>
      <vt:lpstr>3_Text slide</vt:lpstr>
      <vt:lpstr>4_Text slide</vt:lpstr>
      <vt:lpstr>5_Text slide</vt:lpstr>
      <vt:lpstr>6_Text slide</vt:lpstr>
      <vt:lpstr>7_Text slide</vt:lpstr>
      <vt:lpstr>Default Design</vt:lpstr>
      <vt:lpstr>Office Theme</vt:lpstr>
      <vt:lpstr>Office-téma</vt:lpstr>
      <vt:lpstr>EFOP-3.6.1-16-2016-00022 Debrecen Venture Catapult Program  Éva Török  Certain aspects of the unfairness of financial contract  100 YEARS OF TREATY OF TRIANON – DIPLOMACY, STATE AND LAW ON THE TURN OF THE CENTURY  International conference, 14-15 October 2021  University of Pavol Jozef Šafárik in Košice, Faculty of Law  </vt:lpstr>
      <vt:lpstr>- After the early 2000s, dynamic foreign currency loaning started in Hungary. The high indebtedness of households was made even more risky by the fact that loans were not taken out in domestic currency, only in foreign currency, mainly in Swiss francs, thus taking on unpredictable exchange rate risk. - Requests for preliminary ruling before the Court of Justice of the European Union. - How broadly can the requirement of plain intelligible language be expanded? </vt:lpstr>
      <vt:lpstr>The global financial and economic crisis of 2008-2009 turned into a crisis of confidence, which was a protracted and significant economic downturn. In this critical situation, the political leaders responsible for the regulation and supervision of banks in developed market economies have sought to take back management-control functions from those in the financial-economic field. The loss of consumer confidence, therefore, plays an important role in the background to state intervention.  </vt:lpstr>
      <vt:lpstr>PowerPoint-bemutató</vt:lpstr>
      <vt:lpstr>PowerPoint-bemutató</vt:lpstr>
      <vt:lpstr>PowerPoint-bemutató</vt:lpstr>
      <vt:lpstr>Thank you for your attention!  torok.eva@law.unideb.hu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Climate-KIC presentation title</dc:title>
  <dc:creator>Suresh</dc:creator>
  <cp:lastModifiedBy>Dell</cp:lastModifiedBy>
  <cp:revision>395</cp:revision>
  <cp:lastPrinted>2013-04-04T10:28:46Z</cp:lastPrinted>
  <dcterms:created xsi:type="dcterms:W3CDTF">2013-01-01T23:17:31Z</dcterms:created>
  <dcterms:modified xsi:type="dcterms:W3CDTF">2021-10-15T05:23:08Z</dcterms:modified>
</cp:coreProperties>
</file>