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3" r:id="rId3"/>
    <p:sldId id="314" r:id="rId4"/>
    <p:sldId id="315" r:id="rId5"/>
    <p:sldId id="327" r:id="rId6"/>
    <p:sldId id="328" r:id="rId7"/>
    <p:sldId id="329" r:id="rId8"/>
    <p:sldId id="330" r:id="rId9"/>
    <p:sldId id="331" r:id="rId10"/>
    <p:sldId id="332" r:id="rId11"/>
    <p:sldId id="334" r:id="rId12"/>
    <p:sldId id="333" r:id="rId13"/>
    <p:sldId id="335" r:id="rId14"/>
    <p:sldId id="311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9FF66"/>
    <a:srgbClr val="FFCC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2" autoAdjust="0"/>
    <p:restoredTop sz="94674" autoAdjust="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29DCE9C-FF90-45FC-9E3D-6F5CE63ED5F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i="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18E3AAF-B97B-4CC3-B52B-E44308123D9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i="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548FD0B8-1652-460F-86DD-19A18BC8CE5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i="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8E8F5A14-D815-41B6-B2D1-F29FEAAAE02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/>
            </a:lvl1pPr>
          </a:lstStyle>
          <a:p>
            <a:pPr>
              <a:defRPr/>
            </a:pPr>
            <a:fld id="{BEF42576-851B-4803-90F9-CC6A8738CA49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FA39AA0-F29D-45B7-B515-65A6A53652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i="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31E08D3-9931-4E3D-9448-022807905A1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i="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C705A74-D285-4C1B-966C-659DB682940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B59C29D1-52E1-4BC8-9A25-436F1989F59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noProof="0"/>
              <a:t>Klepnutím lze upravit styly předlohy textu</a:t>
            </a:r>
          </a:p>
          <a:p>
            <a:pPr lvl="1"/>
            <a:r>
              <a:rPr lang="cs-CZ" altLang="sk-SK" noProof="0"/>
              <a:t>Druhá úroveň</a:t>
            </a:r>
          </a:p>
          <a:p>
            <a:pPr lvl="2"/>
            <a:r>
              <a:rPr lang="cs-CZ" altLang="sk-SK" noProof="0"/>
              <a:t>Třetí úroveň</a:t>
            </a:r>
          </a:p>
          <a:p>
            <a:pPr lvl="3"/>
            <a:r>
              <a:rPr lang="cs-CZ" altLang="sk-SK" noProof="0"/>
              <a:t>Čtvrtá úroveň</a:t>
            </a:r>
          </a:p>
          <a:p>
            <a:pPr lvl="4"/>
            <a:r>
              <a:rPr lang="cs-CZ" altLang="sk-SK" noProof="0"/>
              <a:t>Pátá úroveň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7113E764-4BD4-4CAF-BA7E-4CA0F4C9ECF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i="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1D2C771A-B557-4A75-8E73-2B35BB3ABC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/>
            </a:lvl1pPr>
          </a:lstStyle>
          <a:p>
            <a:pPr>
              <a:defRPr/>
            </a:pPr>
            <a:fld id="{9E2381CC-0A95-47DD-A411-BB94EBBC2D85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289231E9-50F3-47D4-9A7B-944878967C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C42C43-D22E-4098-82D8-7FD89BA220D4}" type="slidenum">
              <a:rPr lang="cs-CZ" altLang="sk-SK" sz="1200" i="0"/>
              <a:pPr/>
              <a:t>1</a:t>
            </a:fld>
            <a:endParaRPr lang="cs-CZ" altLang="sk-SK" sz="1200" i="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D0F0F45-E14E-467D-9F23-5D20CD428FD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CC9E8A3C-82E6-4268-A73D-7A272551AF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4A4ECBF-2695-44B9-9BE3-D95B8696F86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1463675" cy="2182813"/>
            <a:chOff x="108" y="1440"/>
            <a:chExt cx="1037" cy="137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05AF0836-6DFE-40A4-B4B1-272E192360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" y="1440"/>
              <a:ext cx="1027" cy="1375"/>
              <a:chOff x="108" y="1440"/>
              <a:chExt cx="1027" cy="1375"/>
            </a:xfrm>
          </p:grpSpPr>
          <p:sp>
            <p:nvSpPr>
              <p:cNvPr id="11" name="Freeform 4">
                <a:extLst>
                  <a:ext uri="{FF2B5EF4-FFF2-40B4-BE49-F238E27FC236}">
                    <a16:creationId xmlns:a16="http://schemas.microsoft.com/office/drawing/2014/main" id="{4859C33F-A5B1-4059-B711-6FAA0E89C6B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204" y="1574"/>
                <a:ext cx="834" cy="1110"/>
              </a:xfrm>
              <a:custGeom>
                <a:avLst/>
                <a:gdLst>
                  <a:gd name="T0" fmla="*/ 416 w 834"/>
                  <a:gd name="T1" fmla="*/ 0 h 1110"/>
                  <a:gd name="T2" fmla="*/ 0 w 834"/>
                  <a:gd name="T3" fmla="*/ 554 h 1110"/>
                  <a:gd name="T4" fmla="*/ 416 w 834"/>
                  <a:gd name="T5" fmla="*/ 1109 h 1110"/>
                  <a:gd name="T6" fmla="*/ 833 w 834"/>
                  <a:gd name="T7" fmla="*/ 554 h 1110"/>
                  <a:gd name="T8" fmla="*/ 416 w 834"/>
                  <a:gd name="T9" fmla="*/ 0 h 11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4" h="1110">
                    <a:moveTo>
                      <a:pt x="416" y="0"/>
                    </a:moveTo>
                    <a:lnTo>
                      <a:pt x="0" y="554"/>
                    </a:lnTo>
                    <a:lnTo>
                      <a:pt x="416" y="1109"/>
                    </a:lnTo>
                    <a:lnTo>
                      <a:pt x="833" y="554"/>
                    </a:lnTo>
                    <a:lnTo>
                      <a:pt x="416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2" name="Group 5">
                <a:extLst>
                  <a:ext uri="{FF2B5EF4-FFF2-40B4-BE49-F238E27FC236}">
                    <a16:creationId xmlns:a16="http://schemas.microsoft.com/office/drawing/2014/main" id="{41C5BC42-8AE6-4497-AA74-33DE0DEEC2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8" y="1440"/>
                <a:ext cx="1027" cy="688"/>
                <a:chOff x="108" y="1440"/>
                <a:chExt cx="1027" cy="688"/>
              </a:xfrm>
            </p:grpSpPr>
            <p:sp>
              <p:nvSpPr>
                <p:cNvPr id="16" name="Freeform 6">
                  <a:extLst>
                    <a:ext uri="{FF2B5EF4-FFF2-40B4-BE49-F238E27FC236}">
                      <a16:creationId xmlns:a16="http://schemas.microsoft.com/office/drawing/2014/main" id="{8A5C64EC-8FBB-4C57-8B53-72EF9D1695C2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621" y="1440"/>
                  <a:ext cx="514" cy="688"/>
                </a:xfrm>
                <a:custGeom>
                  <a:avLst/>
                  <a:gdLst>
                    <a:gd name="T0" fmla="*/ 0 w 514"/>
                    <a:gd name="T1" fmla="*/ 136 h 688"/>
                    <a:gd name="T2" fmla="*/ 0 w 514"/>
                    <a:gd name="T3" fmla="*/ 0 h 688"/>
                    <a:gd name="T4" fmla="*/ 513 w 514"/>
                    <a:gd name="T5" fmla="*/ 687 h 688"/>
                    <a:gd name="T6" fmla="*/ 411 w 514"/>
                    <a:gd name="T7" fmla="*/ 687 h 688"/>
                    <a:gd name="T8" fmla="*/ 0 w 514"/>
                    <a:gd name="T9" fmla="*/ 136 h 6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14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513" y="687"/>
                      </a:lnTo>
                      <a:lnTo>
                        <a:pt x="411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" name="Freeform 7">
                  <a:extLst>
                    <a:ext uri="{FF2B5EF4-FFF2-40B4-BE49-F238E27FC236}">
                      <a16:creationId xmlns:a16="http://schemas.microsoft.com/office/drawing/2014/main" id="{4E86E744-A10C-46B6-8AEC-494FE5A360A5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108" y="1440"/>
                  <a:ext cx="514" cy="688"/>
                </a:xfrm>
                <a:custGeom>
                  <a:avLst/>
                  <a:gdLst>
                    <a:gd name="T0" fmla="*/ 513 w 514"/>
                    <a:gd name="T1" fmla="*/ 0 h 688"/>
                    <a:gd name="T2" fmla="*/ 513 w 514"/>
                    <a:gd name="T3" fmla="*/ 136 h 688"/>
                    <a:gd name="T4" fmla="*/ 101 w 514"/>
                    <a:gd name="T5" fmla="*/ 687 h 688"/>
                    <a:gd name="T6" fmla="*/ 0 w 514"/>
                    <a:gd name="T7" fmla="*/ 687 h 688"/>
                    <a:gd name="T8" fmla="*/ 513 w 514"/>
                    <a:gd name="T9" fmla="*/ 0 h 6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14" h="688">
                      <a:moveTo>
                        <a:pt x="513" y="0"/>
                      </a:moveTo>
                      <a:lnTo>
                        <a:pt x="513" y="136"/>
                      </a:lnTo>
                      <a:lnTo>
                        <a:pt x="101" y="687"/>
                      </a:lnTo>
                      <a:lnTo>
                        <a:pt x="0" y="687"/>
                      </a:lnTo>
                      <a:lnTo>
                        <a:pt x="513" y="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  <p:grpSp>
            <p:nvGrpSpPr>
              <p:cNvPr id="13" name="Group 8">
                <a:extLst>
                  <a:ext uri="{FF2B5EF4-FFF2-40B4-BE49-F238E27FC236}">
                    <a16:creationId xmlns:a16="http://schemas.microsoft.com/office/drawing/2014/main" id="{25C77E18-2751-4B07-AA81-B94373FA20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8" y="2127"/>
                <a:ext cx="1027" cy="688"/>
                <a:chOff x="108" y="2127"/>
                <a:chExt cx="1027" cy="688"/>
              </a:xfrm>
            </p:grpSpPr>
            <p:sp>
              <p:nvSpPr>
                <p:cNvPr id="14" name="Freeform 9">
                  <a:extLst>
                    <a:ext uri="{FF2B5EF4-FFF2-40B4-BE49-F238E27FC236}">
                      <a16:creationId xmlns:a16="http://schemas.microsoft.com/office/drawing/2014/main" id="{D982EB09-2BAF-43E5-A11E-F02DB4D04185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621" y="2127"/>
                  <a:ext cx="514" cy="688"/>
                </a:xfrm>
                <a:custGeom>
                  <a:avLst/>
                  <a:gdLst>
                    <a:gd name="T0" fmla="*/ 411 w 514"/>
                    <a:gd name="T1" fmla="*/ 0 h 688"/>
                    <a:gd name="T2" fmla="*/ 513 w 514"/>
                    <a:gd name="T3" fmla="*/ 0 h 688"/>
                    <a:gd name="T4" fmla="*/ 0 w 514"/>
                    <a:gd name="T5" fmla="*/ 687 h 688"/>
                    <a:gd name="T6" fmla="*/ 0 w 514"/>
                    <a:gd name="T7" fmla="*/ 550 h 688"/>
                    <a:gd name="T8" fmla="*/ 411 w 514"/>
                    <a:gd name="T9" fmla="*/ 0 h 6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14" h="688">
                      <a:moveTo>
                        <a:pt x="411" y="0"/>
                      </a:moveTo>
                      <a:lnTo>
                        <a:pt x="513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411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5" name="Freeform 10">
                  <a:extLst>
                    <a:ext uri="{FF2B5EF4-FFF2-40B4-BE49-F238E27FC236}">
                      <a16:creationId xmlns:a16="http://schemas.microsoft.com/office/drawing/2014/main" id="{EB865F3D-CD66-4EEF-A914-8ED3CB7E7453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108" y="2127"/>
                  <a:ext cx="514" cy="688"/>
                </a:xfrm>
                <a:custGeom>
                  <a:avLst/>
                  <a:gdLst>
                    <a:gd name="T0" fmla="*/ 101 w 514"/>
                    <a:gd name="T1" fmla="*/ 0 h 688"/>
                    <a:gd name="T2" fmla="*/ 513 w 514"/>
                    <a:gd name="T3" fmla="*/ 550 h 688"/>
                    <a:gd name="T4" fmla="*/ 513 w 514"/>
                    <a:gd name="T5" fmla="*/ 687 h 688"/>
                    <a:gd name="T6" fmla="*/ 0 w 514"/>
                    <a:gd name="T7" fmla="*/ 0 h 688"/>
                    <a:gd name="T8" fmla="*/ 101 w 514"/>
                    <a:gd name="T9" fmla="*/ 0 h 6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14" h="688">
                      <a:moveTo>
                        <a:pt x="101" y="0"/>
                      </a:moveTo>
                      <a:lnTo>
                        <a:pt x="513" y="550"/>
                      </a:lnTo>
                      <a:lnTo>
                        <a:pt x="513" y="687"/>
                      </a:lnTo>
                      <a:lnTo>
                        <a:pt x="0" y="0"/>
                      </a:lnTo>
                      <a:lnTo>
                        <a:pt x="101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</p:grpSp>
        <p:grpSp>
          <p:nvGrpSpPr>
            <p:cNvPr id="6" name="Group 11">
              <a:extLst>
                <a:ext uri="{FF2B5EF4-FFF2-40B4-BE49-F238E27FC236}">
                  <a16:creationId xmlns:a16="http://schemas.microsoft.com/office/drawing/2014/main" id="{6A419BA5-4623-4DEA-B85F-2694EBD2A2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5" y="1555"/>
              <a:ext cx="590" cy="480"/>
              <a:chOff x="555" y="1555"/>
              <a:chExt cx="590" cy="480"/>
            </a:xfrm>
          </p:grpSpPr>
          <p:sp>
            <p:nvSpPr>
              <p:cNvPr id="7" name="Freeform 12">
                <a:extLst>
                  <a:ext uri="{FF2B5EF4-FFF2-40B4-BE49-F238E27FC236}">
                    <a16:creationId xmlns:a16="http://schemas.microsoft.com/office/drawing/2014/main" id="{CAFF4798-8697-423C-BDA3-BF6036F21DD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55" y="1555"/>
                <a:ext cx="590" cy="480"/>
              </a:xfrm>
              <a:custGeom>
                <a:avLst/>
                <a:gdLst>
                  <a:gd name="T0" fmla="*/ 252 w 590"/>
                  <a:gd name="T1" fmla="*/ 217 h 480"/>
                  <a:gd name="T2" fmla="*/ 149 w 590"/>
                  <a:gd name="T3" fmla="*/ 0 h 480"/>
                  <a:gd name="T4" fmla="*/ 295 w 590"/>
                  <a:gd name="T5" fmla="*/ 193 h 480"/>
                  <a:gd name="T6" fmla="*/ 441 w 590"/>
                  <a:gd name="T7" fmla="*/ 0 h 480"/>
                  <a:gd name="T8" fmla="*/ 336 w 590"/>
                  <a:gd name="T9" fmla="*/ 217 h 480"/>
                  <a:gd name="T10" fmla="*/ 589 w 590"/>
                  <a:gd name="T11" fmla="*/ 240 h 480"/>
                  <a:gd name="T12" fmla="*/ 334 w 590"/>
                  <a:gd name="T13" fmla="*/ 262 h 480"/>
                  <a:gd name="T14" fmla="*/ 441 w 590"/>
                  <a:gd name="T15" fmla="*/ 479 h 480"/>
                  <a:gd name="T16" fmla="*/ 295 w 590"/>
                  <a:gd name="T17" fmla="*/ 286 h 480"/>
                  <a:gd name="T18" fmla="*/ 149 w 590"/>
                  <a:gd name="T19" fmla="*/ 479 h 480"/>
                  <a:gd name="T20" fmla="*/ 251 w 590"/>
                  <a:gd name="T21" fmla="*/ 263 h 480"/>
                  <a:gd name="T22" fmla="*/ 0 w 590"/>
                  <a:gd name="T23" fmla="*/ 240 h 480"/>
                  <a:gd name="T24" fmla="*/ 252 w 590"/>
                  <a:gd name="T25" fmla="*/ 217 h 48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90" h="480">
                    <a:moveTo>
                      <a:pt x="252" y="217"/>
                    </a:moveTo>
                    <a:lnTo>
                      <a:pt x="149" y="0"/>
                    </a:lnTo>
                    <a:lnTo>
                      <a:pt x="295" y="193"/>
                    </a:lnTo>
                    <a:lnTo>
                      <a:pt x="441" y="0"/>
                    </a:lnTo>
                    <a:lnTo>
                      <a:pt x="336" y="217"/>
                    </a:lnTo>
                    <a:lnTo>
                      <a:pt x="589" y="240"/>
                    </a:lnTo>
                    <a:lnTo>
                      <a:pt x="334" y="262"/>
                    </a:lnTo>
                    <a:lnTo>
                      <a:pt x="441" y="479"/>
                    </a:lnTo>
                    <a:lnTo>
                      <a:pt x="295" y="286"/>
                    </a:lnTo>
                    <a:lnTo>
                      <a:pt x="149" y="479"/>
                    </a:lnTo>
                    <a:lnTo>
                      <a:pt x="251" y="263"/>
                    </a:lnTo>
                    <a:lnTo>
                      <a:pt x="0" y="240"/>
                    </a:lnTo>
                    <a:lnTo>
                      <a:pt x="252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" name="Freeform 13">
                <a:extLst>
                  <a:ext uri="{FF2B5EF4-FFF2-40B4-BE49-F238E27FC236}">
                    <a16:creationId xmlns:a16="http://schemas.microsoft.com/office/drawing/2014/main" id="{17C0C11F-9355-445A-A689-DDA345B98E0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36" y="1620"/>
                <a:ext cx="429" cy="350"/>
              </a:xfrm>
              <a:custGeom>
                <a:avLst/>
                <a:gdLst>
                  <a:gd name="T0" fmla="*/ 171 w 429"/>
                  <a:gd name="T1" fmla="*/ 153 h 350"/>
                  <a:gd name="T2" fmla="*/ 106 w 429"/>
                  <a:gd name="T3" fmla="*/ 0 h 350"/>
                  <a:gd name="T4" fmla="*/ 214 w 429"/>
                  <a:gd name="T5" fmla="*/ 128 h 350"/>
                  <a:gd name="T6" fmla="*/ 319 w 429"/>
                  <a:gd name="T7" fmla="*/ 0 h 350"/>
                  <a:gd name="T8" fmla="*/ 255 w 429"/>
                  <a:gd name="T9" fmla="*/ 153 h 350"/>
                  <a:gd name="T10" fmla="*/ 428 w 429"/>
                  <a:gd name="T11" fmla="*/ 175 h 350"/>
                  <a:gd name="T12" fmla="*/ 253 w 429"/>
                  <a:gd name="T13" fmla="*/ 196 h 350"/>
                  <a:gd name="T14" fmla="*/ 319 w 429"/>
                  <a:gd name="T15" fmla="*/ 349 h 350"/>
                  <a:gd name="T16" fmla="*/ 214 w 429"/>
                  <a:gd name="T17" fmla="*/ 221 h 350"/>
                  <a:gd name="T18" fmla="*/ 106 w 429"/>
                  <a:gd name="T19" fmla="*/ 349 h 350"/>
                  <a:gd name="T20" fmla="*/ 170 w 429"/>
                  <a:gd name="T21" fmla="*/ 198 h 350"/>
                  <a:gd name="T22" fmla="*/ 0 w 429"/>
                  <a:gd name="T23" fmla="*/ 175 h 350"/>
                  <a:gd name="T24" fmla="*/ 171 w 429"/>
                  <a:gd name="T25" fmla="*/ 153 h 35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9" h="350">
                    <a:moveTo>
                      <a:pt x="171" y="153"/>
                    </a:moveTo>
                    <a:lnTo>
                      <a:pt x="106" y="0"/>
                    </a:lnTo>
                    <a:lnTo>
                      <a:pt x="214" y="128"/>
                    </a:lnTo>
                    <a:lnTo>
                      <a:pt x="319" y="0"/>
                    </a:lnTo>
                    <a:lnTo>
                      <a:pt x="255" y="153"/>
                    </a:lnTo>
                    <a:lnTo>
                      <a:pt x="428" y="175"/>
                    </a:lnTo>
                    <a:lnTo>
                      <a:pt x="253" y="196"/>
                    </a:lnTo>
                    <a:lnTo>
                      <a:pt x="319" y="349"/>
                    </a:lnTo>
                    <a:lnTo>
                      <a:pt x="214" y="221"/>
                    </a:lnTo>
                    <a:lnTo>
                      <a:pt x="106" y="349"/>
                    </a:lnTo>
                    <a:lnTo>
                      <a:pt x="170" y="198"/>
                    </a:lnTo>
                    <a:lnTo>
                      <a:pt x="0" y="175"/>
                    </a:lnTo>
                    <a:lnTo>
                      <a:pt x="171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" name="Freeform 14">
                <a:extLst>
                  <a:ext uri="{FF2B5EF4-FFF2-40B4-BE49-F238E27FC236}">
                    <a16:creationId xmlns:a16="http://schemas.microsoft.com/office/drawing/2014/main" id="{A537A88A-1AAC-4D61-BD5E-96944938918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99" y="1629"/>
                <a:ext cx="303" cy="332"/>
              </a:xfrm>
              <a:custGeom>
                <a:avLst/>
                <a:gdLst>
                  <a:gd name="T0" fmla="*/ 0 w 303"/>
                  <a:gd name="T1" fmla="*/ 84 h 332"/>
                  <a:gd name="T2" fmla="*/ 136 w 303"/>
                  <a:gd name="T3" fmla="*/ 143 h 332"/>
                  <a:gd name="T4" fmla="*/ 151 w 303"/>
                  <a:gd name="T5" fmla="*/ 0 h 332"/>
                  <a:gd name="T6" fmla="*/ 165 w 303"/>
                  <a:gd name="T7" fmla="*/ 143 h 332"/>
                  <a:gd name="T8" fmla="*/ 300 w 303"/>
                  <a:gd name="T9" fmla="*/ 82 h 332"/>
                  <a:gd name="T10" fmla="*/ 178 w 303"/>
                  <a:gd name="T11" fmla="*/ 166 h 332"/>
                  <a:gd name="T12" fmla="*/ 302 w 303"/>
                  <a:gd name="T13" fmla="*/ 249 h 332"/>
                  <a:gd name="T14" fmla="*/ 165 w 303"/>
                  <a:gd name="T15" fmla="*/ 189 h 332"/>
                  <a:gd name="T16" fmla="*/ 151 w 303"/>
                  <a:gd name="T17" fmla="*/ 331 h 332"/>
                  <a:gd name="T18" fmla="*/ 136 w 303"/>
                  <a:gd name="T19" fmla="*/ 189 h 332"/>
                  <a:gd name="T20" fmla="*/ 0 w 303"/>
                  <a:gd name="T21" fmla="*/ 249 h 332"/>
                  <a:gd name="T22" fmla="*/ 123 w 303"/>
                  <a:gd name="T23" fmla="*/ 166 h 332"/>
                  <a:gd name="T24" fmla="*/ 0 w 303"/>
                  <a:gd name="T25" fmla="*/ 84 h 3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3" h="332">
                    <a:moveTo>
                      <a:pt x="0" y="84"/>
                    </a:moveTo>
                    <a:lnTo>
                      <a:pt x="136" y="143"/>
                    </a:lnTo>
                    <a:lnTo>
                      <a:pt x="151" y="0"/>
                    </a:lnTo>
                    <a:lnTo>
                      <a:pt x="165" y="143"/>
                    </a:lnTo>
                    <a:lnTo>
                      <a:pt x="300" y="82"/>
                    </a:lnTo>
                    <a:lnTo>
                      <a:pt x="178" y="166"/>
                    </a:lnTo>
                    <a:lnTo>
                      <a:pt x="302" y="249"/>
                    </a:lnTo>
                    <a:lnTo>
                      <a:pt x="165" y="189"/>
                    </a:lnTo>
                    <a:lnTo>
                      <a:pt x="151" y="331"/>
                    </a:lnTo>
                    <a:lnTo>
                      <a:pt x="136" y="189"/>
                    </a:lnTo>
                    <a:lnTo>
                      <a:pt x="0" y="249"/>
                    </a:lnTo>
                    <a:lnTo>
                      <a:pt x="123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" name="Freeform 15">
                <a:extLst>
                  <a:ext uri="{FF2B5EF4-FFF2-40B4-BE49-F238E27FC236}">
                    <a16:creationId xmlns:a16="http://schemas.microsoft.com/office/drawing/2014/main" id="{012DB7CE-1DE4-40AA-A02E-91D326580B5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2" y="1752"/>
                <a:ext cx="77" cy="85"/>
              </a:xfrm>
              <a:custGeom>
                <a:avLst/>
                <a:gdLst>
                  <a:gd name="T0" fmla="*/ 0 w 77"/>
                  <a:gd name="T1" fmla="*/ 20 h 85"/>
                  <a:gd name="T2" fmla="*/ 31 w 77"/>
                  <a:gd name="T3" fmla="*/ 30 h 85"/>
                  <a:gd name="T4" fmla="*/ 38 w 77"/>
                  <a:gd name="T5" fmla="*/ 0 h 85"/>
                  <a:gd name="T6" fmla="*/ 44 w 77"/>
                  <a:gd name="T7" fmla="*/ 30 h 85"/>
                  <a:gd name="T8" fmla="*/ 76 w 77"/>
                  <a:gd name="T9" fmla="*/ 20 h 85"/>
                  <a:gd name="T10" fmla="*/ 51 w 77"/>
                  <a:gd name="T11" fmla="*/ 42 h 85"/>
                  <a:gd name="T12" fmla="*/ 76 w 77"/>
                  <a:gd name="T13" fmla="*/ 62 h 85"/>
                  <a:gd name="T14" fmla="*/ 44 w 77"/>
                  <a:gd name="T15" fmla="*/ 52 h 85"/>
                  <a:gd name="T16" fmla="*/ 38 w 77"/>
                  <a:gd name="T17" fmla="*/ 84 h 85"/>
                  <a:gd name="T18" fmla="*/ 31 w 77"/>
                  <a:gd name="T19" fmla="*/ 52 h 85"/>
                  <a:gd name="T20" fmla="*/ 0 w 77"/>
                  <a:gd name="T21" fmla="*/ 62 h 85"/>
                  <a:gd name="T22" fmla="*/ 24 w 77"/>
                  <a:gd name="T23" fmla="*/ 42 h 85"/>
                  <a:gd name="T24" fmla="*/ 0 w 77"/>
                  <a:gd name="T25" fmla="*/ 20 h 8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7" h="85">
                    <a:moveTo>
                      <a:pt x="0" y="20"/>
                    </a:moveTo>
                    <a:lnTo>
                      <a:pt x="31" y="30"/>
                    </a:lnTo>
                    <a:lnTo>
                      <a:pt x="38" y="0"/>
                    </a:lnTo>
                    <a:lnTo>
                      <a:pt x="44" y="30"/>
                    </a:lnTo>
                    <a:lnTo>
                      <a:pt x="76" y="20"/>
                    </a:lnTo>
                    <a:lnTo>
                      <a:pt x="51" y="42"/>
                    </a:lnTo>
                    <a:lnTo>
                      <a:pt x="76" y="62"/>
                    </a:lnTo>
                    <a:lnTo>
                      <a:pt x="44" y="52"/>
                    </a:lnTo>
                    <a:lnTo>
                      <a:pt x="38" y="84"/>
                    </a:lnTo>
                    <a:lnTo>
                      <a:pt x="31" y="52"/>
                    </a:lnTo>
                    <a:lnTo>
                      <a:pt x="0" y="62"/>
                    </a:lnTo>
                    <a:lnTo>
                      <a:pt x="24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sp>
        <p:nvSpPr>
          <p:cNvPr id="820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sk-SK" noProof="0"/>
              <a:t>Klepnutím lze upravit styl předlohy titulu.</a:t>
            </a:r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cs-CZ" altLang="sk-SK" noProof="0"/>
              <a:t>Klepnutím lze upravit styl předlohy podtitulu.</a:t>
            </a:r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199BBCDB-D946-4680-A59D-0478902408C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137001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4A299C41-47AD-4D43-86A0-87DB709E9C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808413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67B98838-C44F-4177-A503-D153144AF0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7413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1321B0-B717-4FA7-9673-CA2871A216E7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88271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9E3113-3D4D-4326-9F15-D871DAD1A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74DBFCD-0A7F-4290-B8FF-C78560D17C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FFA9715-A83E-424B-81F4-A9A4413B18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87541-6B43-4194-9AC4-AC7B2528394D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71640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68F9217-B7D1-4CC6-A575-62C956E992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DC3C57D-FF41-45ED-8E8E-48748EB18A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15FCDAF-6859-4141-A80F-0CF719B863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DA6AA-F40A-40E2-8861-657AB321F92E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95647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EBD2C7B-2396-49D7-9A48-F42E9A4F00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72777C1-8C66-4B4D-9265-33ADEAB0BF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AEB3787-281B-45C0-9BCA-60F58514A7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273D5-6653-478D-9DDA-86C0E3278753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01196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9175DBF-E470-4F44-8B65-10BAFB52A5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E63F824-4700-46AA-8FDB-8BDAE1A319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447F016-EB23-49AD-B387-78783BCE62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8FE83-098D-47DB-83DF-4663AEAEA4A0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89996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3702B6-6574-4824-BC1A-6460D7F860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E372B3-B492-4841-8467-400B393B02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079B4C4-52FF-4282-98B0-4BAFF14E42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CA020-25B0-4718-8F17-19BC97915F8B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8598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8062A4A-66FF-4E74-B2CD-ECEC344309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B6E9A5C-999C-44D3-AA7F-D862FC6127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C4D76F2-3BA8-4141-9E4A-3D28E38061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B21D5-6E6A-4F6C-BFB9-3906AA6AF725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99722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EFDAF66-73AD-4C78-B677-F145448BDE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B8E1CD-434D-4CD6-A33B-A5F38AAC58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1F0E8B6-8815-4C3F-97A3-8FB8E779C6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86880-27BF-4D8C-905E-6BA7DF88BE93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380903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B4E61994-BB33-4ED0-845D-DD7FC472D1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3E1C44CE-B1BC-44C8-BF34-E639F8802C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37B4DF6-6291-4090-8F52-DB80ED06D4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57EDB-3839-42E3-A655-B027E2C41885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905275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C5FAF6-D3AF-4F16-BEA5-3C837ACB6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9DC997-3FB8-4746-9480-CF158A79CC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DBDDE92-B0CF-44F9-A249-8EA6F335B3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15750-7410-4FCC-BF75-7EF7E6DC73F1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93777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A59EF0-7A4C-4E51-8156-6D1EE29E5D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7C197B-D40E-44B6-A1BE-88D6EB59D7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53744CB-1135-42B0-8500-5072E79A2E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49C0E-46B1-4654-85E0-48A080076C8E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81056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8EC27975-AEB2-4F6C-907B-B7C277E02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76250"/>
            <a:ext cx="7086600" cy="1276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titulu.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A3A49D94-E99A-4EA7-A3C3-5EA416833F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A4ED193-082A-4AEA-9D9B-C39B93F8985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 i="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8A406AC5-FE26-401E-92E4-C3948921CB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 i="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E91ADD78-9C18-4D99-AB01-5B432EC0D81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i="0" smtClean="0"/>
            </a:lvl1pPr>
          </a:lstStyle>
          <a:p>
            <a:pPr>
              <a:defRPr/>
            </a:pPr>
            <a:fld id="{4B1D4E4F-7649-4000-AE1A-770ADA936ED8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2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1" kern="12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50000"/>
        <a:buFont typeface="Monotype Sort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45000"/>
        <a:buFont typeface="Monotype Sort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40000"/>
        <a:buFont typeface="Monotype Sorts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40000"/>
        <a:buFont typeface="Monotype Sorts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8D4139B-7A0A-4B10-9224-BB3F2CB598B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2133600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sk-SK">
                <a:effectLst/>
              </a:rPr>
              <a:t>Historické aspekty </a:t>
            </a:r>
            <a:br>
              <a:rPr lang="sk-SK">
                <a:effectLst/>
              </a:rPr>
            </a:br>
            <a:r>
              <a:rPr lang="sk-SK">
                <a:effectLst/>
              </a:rPr>
              <a:t>správneho súdnictva</a:t>
            </a:r>
            <a:endParaRPr lang="cs-CZ" altLang="sk-SK" sz="3600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69BF8AA-A7CA-4857-88D4-C58E081BF21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sk-SK"/>
              <a:t>Milan Sudzina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autoUpdateAnimBg="0"/>
      <p:bldP spid="6147" grpId="0" build="p" autoUpdateAnimBg="0" rev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72096-B285-4719-BE45-11EFB3D2F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Správne súdnictvo 1992-2015</a:t>
            </a:r>
          </a:p>
        </p:txBody>
      </p:sp>
      <p:sp>
        <p:nvSpPr>
          <p:cNvPr id="15363" name="Zástupný objekt pre obsah 2">
            <a:extLst>
              <a:ext uri="{FF2B5EF4-FFF2-40B4-BE49-F238E27FC236}">
                <a16:creationId xmlns:a16="http://schemas.microsoft.com/office/drawing/2014/main" id="{3FE4DD17-8404-4332-92A3-39BCB0ED46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/>
              <a:t>Rozhodovanie o žalobách – princíp. generálnej klauzuly.</a:t>
            </a:r>
          </a:p>
          <a:p>
            <a:r>
              <a:rPr lang="sk-SK" altLang="sk-SK"/>
              <a:t>Rozhodovanie o opravných prostriedkoch – enumeratívny princíp.</a:t>
            </a:r>
          </a:p>
          <a:p>
            <a:r>
              <a:rPr lang="sk-SK" altLang="sk-SK"/>
              <a:t>Kasačný princíp.</a:t>
            </a:r>
          </a:p>
          <a:p>
            <a:r>
              <a:rPr lang="sk-SK" altLang="sk-SK"/>
              <a:t>Nebol prípustný opravný prostriedok.</a:t>
            </a:r>
          </a:p>
          <a:p>
            <a:endParaRPr lang="sk-SK" altLang="sk-SK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C23BB-8CAC-47EA-A289-6E596A590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Zmeny v správnom súdnictve</a:t>
            </a:r>
          </a:p>
        </p:txBody>
      </p:sp>
      <p:sp>
        <p:nvSpPr>
          <p:cNvPr id="16387" name="Zástupný objekt pre obsah 2">
            <a:extLst>
              <a:ext uri="{FF2B5EF4-FFF2-40B4-BE49-F238E27FC236}">
                <a16:creationId xmlns:a16="http://schemas.microsoft.com/office/drawing/2014/main" id="{CE5A43A0-AAD0-40A5-8B6B-74FDCB469B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/>
              <a:t>Zákon č. 424/2002 Z. z. s účinnosťou od 1. januára 2003.</a:t>
            </a:r>
          </a:p>
          <a:p>
            <a:r>
              <a:rPr lang="sk-SK" altLang="sk-SK"/>
              <a:t>Princíp dvojinštančnosti správneho súdnictva.</a:t>
            </a:r>
          </a:p>
          <a:p>
            <a:r>
              <a:rPr lang="sk-SK" altLang="sk-SK"/>
              <a:t>Plná jurisdikcia v správnom súdnictve.</a:t>
            </a:r>
          </a:p>
          <a:p>
            <a:endParaRPr lang="sk-SK" altLang="sk-SK"/>
          </a:p>
          <a:p>
            <a:endParaRPr lang="sk-SK" altLang="sk-SK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681585-5206-4C4B-B445-696DE9FA3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Správny súdny poriadok</a:t>
            </a:r>
          </a:p>
        </p:txBody>
      </p:sp>
      <p:sp>
        <p:nvSpPr>
          <p:cNvPr id="17411" name="Zástupný objekt pre obsah 2">
            <a:extLst>
              <a:ext uri="{FF2B5EF4-FFF2-40B4-BE49-F238E27FC236}">
                <a16:creationId xmlns:a16="http://schemas.microsoft.com/office/drawing/2014/main" id="{AD36F57A-A0AE-4996-A279-23573A0039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/>
              <a:t>Zákon č. 162/2015 Z. z. Správny súdny poriadok - účinnosť 1. júla 2016.</a:t>
            </a:r>
          </a:p>
          <a:p>
            <a:r>
              <a:rPr lang="sk-SK" altLang="sk-SK"/>
              <a:t>Odstránenie dvojkoľajnosti správneho súdnictva.</a:t>
            </a:r>
          </a:p>
          <a:p>
            <a:r>
              <a:rPr lang="sk-SK" altLang="sk-SK"/>
              <a:t> Ústavný zákon č. 422/2020 Z. z., ktorým sa mení a dopĺňa Ústava Slovenskej republiky.</a:t>
            </a:r>
          </a:p>
          <a:p>
            <a:r>
              <a:rPr lang="sk-SK" altLang="sk-SK"/>
              <a:t>Zriadenie Najvyššieho správneho súdu Slovenskej republiky.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2C75E9-FF8A-414A-958E-534ED43E9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Správny súdny poriadok</a:t>
            </a:r>
          </a:p>
        </p:txBody>
      </p:sp>
      <p:sp>
        <p:nvSpPr>
          <p:cNvPr id="18435" name="Zástupný objekt pre obsah 2">
            <a:extLst>
              <a:ext uri="{FF2B5EF4-FFF2-40B4-BE49-F238E27FC236}">
                <a16:creationId xmlns:a16="http://schemas.microsoft.com/office/drawing/2014/main" id="{15405E49-D3D3-4A28-8E4D-7CE925E853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/>
              <a:t>Princíp generálnej klauzuly s negatívnou enumeráciou.</a:t>
            </a:r>
          </a:p>
          <a:p>
            <a:r>
              <a:rPr lang="sk-SK" altLang="sk-SK"/>
              <a:t>Odvolanie ako riadny opravný prostriedok nebolo prevzaté.</a:t>
            </a:r>
          </a:p>
          <a:p>
            <a:r>
              <a:rPr lang="sk-SK" altLang="sk-SK"/>
              <a:t>Mimoriadne opravné prostriedky (kasačná sťažnosť a žaloba na obnovu konania).</a:t>
            </a:r>
          </a:p>
          <a:p>
            <a:r>
              <a:rPr lang="sk-SK" altLang="sk-SK"/>
              <a:t>NSS SR - zjednocovanie rozhodovacej praxe v oblasti správneho súdnictva.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5EF749E2-14D2-4487-BE16-E000399F4B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altLang="sk-SK"/>
              <a:t> </a:t>
            </a:r>
            <a:endParaRPr lang="cs-CZ" altLang="sk-SK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4B47FF6-5BE9-46DB-9BD5-4C590003BE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Monotype Sorts" pitchFamily="2" charset="2"/>
              <a:buNone/>
            </a:pPr>
            <a:endParaRPr lang="sk-SK" altLang="sk-SK" sz="7200" b="1"/>
          </a:p>
          <a:p>
            <a:pPr algn="ctr">
              <a:buFont typeface="Monotype Sorts" pitchFamily="2" charset="2"/>
              <a:buNone/>
            </a:pPr>
            <a:r>
              <a:rPr lang="sk-SK" altLang="sk-SK" sz="7200" b="1"/>
              <a:t>Ďakujem</a:t>
            </a:r>
            <a:endParaRPr lang="cs-CZ" altLang="sk-SK" sz="72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F83FEF-429D-46E3-B8EE-867536208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sk-SK" dirty="0"/>
              <a:t>Úvod</a:t>
            </a:r>
          </a:p>
        </p:txBody>
      </p:sp>
      <p:sp>
        <p:nvSpPr>
          <p:cNvPr id="7171" name="Zástupný objekt pre obsah 2">
            <a:extLst>
              <a:ext uri="{FF2B5EF4-FFF2-40B4-BE49-F238E27FC236}">
                <a16:creationId xmlns:a16="http://schemas.microsoft.com/office/drawing/2014/main" id="{4DB81F31-8A69-425E-A4A3-54D6460A5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114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sk-SK" altLang="sk-SK" b="1" dirty="0"/>
              <a:t>Účel správneho súdnictva:</a:t>
            </a:r>
          </a:p>
          <a:p>
            <a:pPr>
              <a:defRPr/>
            </a:pPr>
            <a:r>
              <a:rPr lang="sk-SK" dirty="0"/>
              <a:t>Ochrana verejných subjektívnych práv fyzických a právnických osôb pred nezákonným rozhodovaním a postupmi  orgánov verejnej správy.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sk-SK" altLang="sk-SK" b="1" dirty="0"/>
              <a:t>Funkcia správneho súdnictva: kontrolná</a:t>
            </a:r>
          </a:p>
          <a:p>
            <a:pPr>
              <a:defRPr/>
            </a:pPr>
            <a:r>
              <a:rPr lang="sk-SK" dirty="0"/>
              <a:t>Kontrola zákonnosti výkonu verejnej správy.</a:t>
            </a:r>
            <a:endParaRPr lang="sk-SK" altLang="sk-SK" sz="2800" b="1" dirty="0"/>
          </a:p>
          <a:p>
            <a:pPr>
              <a:defRPr/>
            </a:pPr>
            <a:endParaRPr lang="sk-SK" dirty="0"/>
          </a:p>
          <a:p>
            <a:pPr>
              <a:defRPr/>
            </a:pPr>
            <a:endParaRPr lang="sk-SK" dirty="0"/>
          </a:p>
          <a:p>
            <a:pPr marL="0" indent="0">
              <a:buFont typeface="Monotype Sorts" pitchFamily="2" charset="2"/>
              <a:buNone/>
              <a:defRPr/>
            </a:pPr>
            <a:endParaRPr lang="sk-SK" altLang="sk-SK" dirty="0"/>
          </a:p>
          <a:p>
            <a:pPr>
              <a:defRPr/>
            </a:pPr>
            <a:endParaRPr lang="sk-SK" alt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BF23F-BE6F-4D77-918E-FB537A2F8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sk-SK" dirty="0"/>
              <a:t>Právny stav v roku 1918</a:t>
            </a:r>
          </a:p>
        </p:txBody>
      </p:sp>
      <p:sp>
        <p:nvSpPr>
          <p:cNvPr id="8195" name="Zástupný objekt pre obsah 2">
            <a:extLst>
              <a:ext uri="{FF2B5EF4-FFF2-40B4-BE49-F238E27FC236}">
                <a16:creationId xmlns:a16="http://schemas.microsoft.com/office/drawing/2014/main" id="{2736BCBB-F883-4D83-BE41-50E0BB2748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57338"/>
            <a:ext cx="7772400" cy="4313237"/>
          </a:xfrm>
        </p:spPr>
        <p:txBody>
          <a:bodyPr/>
          <a:lstStyle/>
          <a:p>
            <a:r>
              <a:rPr lang="sk-SK" altLang="sk-SK"/>
              <a:t>Úzky súvis s právnym poriadkom rakúsko-uhorskej monarchie.</a:t>
            </a:r>
          </a:p>
          <a:p>
            <a:r>
              <a:rPr lang="sk-SK" altLang="sk-SK"/>
              <a:t>Zákon č. 11/1918 Zb. z. a n. o zriadení samostatného československého štátu (tzv. recepčná norma).</a:t>
            </a:r>
          </a:p>
          <a:p>
            <a:r>
              <a:rPr lang="sk-SK" altLang="sk-SK"/>
              <a:t>Recepčná norma zaviedla stav právneho dualizmu.</a:t>
            </a:r>
          </a:p>
          <a:p>
            <a:r>
              <a:rPr lang="sk-SK" altLang="sk-SK"/>
              <a:t>Špecifická situácia v správnom súdnictve.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AE995-0AA6-47B9-A024-592438EAC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sk-SK" sz="3800" dirty="0"/>
              <a:t>Obdobie prvej Československej republiky</a:t>
            </a:r>
          </a:p>
        </p:txBody>
      </p:sp>
      <p:sp>
        <p:nvSpPr>
          <p:cNvPr id="9219" name="Zástupný objekt pre obsah 2">
            <a:extLst>
              <a:ext uri="{FF2B5EF4-FFF2-40B4-BE49-F238E27FC236}">
                <a16:creationId xmlns:a16="http://schemas.microsoft.com/office/drawing/2014/main" id="{6057F8F7-394C-404B-BD36-39F10ABA87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22438"/>
            <a:ext cx="7772400" cy="4114800"/>
          </a:xfrm>
        </p:spPr>
        <p:txBody>
          <a:bodyPr/>
          <a:lstStyle/>
          <a:p>
            <a:pPr algn="just"/>
            <a:r>
              <a:rPr lang="sk-SK" altLang="sk-SK"/>
              <a:t>Zriadenie  Najvyššieho správneho súdu. </a:t>
            </a:r>
          </a:p>
          <a:p>
            <a:pPr algn="just"/>
            <a:r>
              <a:rPr lang="sk-SK" altLang="sk-SK"/>
              <a:t>Zákon č. 3/1918 Zb. z. a n. o najvyššom správnom súde a o riešení kompetenčných konfliktov. </a:t>
            </a:r>
          </a:p>
          <a:p>
            <a:pPr algn="just"/>
            <a:r>
              <a:rPr lang="sk-SK" altLang="sk-SK"/>
              <a:t>K zriadeniu ďalších správnych súdov nedošlo.</a:t>
            </a:r>
          </a:p>
          <a:p>
            <a:pPr algn="just"/>
            <a:r>
              <a:rPr lang="sk-SK" altLang="sk-SK"/>
              <a:t>Ústavná listina Československej republiky z roku 1920.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8C7B9-C3CC-4977-9731-0B36B44CE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Správne súdnictvo – rok 1937</a:t>
            </a:r>
          </a:p>
        </p:txBody>
      </p:sp>
      <p:sp>
        <p:nvSpPr>
          <p:cNvPr id="10243" name="Zástupný objekt pre obsah 2">
            <a:extLst>
              <a:ext uri="{FF2B5EF4-FFF2-40B4-BE49-F238E27FC236}">
                <a16:creationId xmlns:a16="http://schemas.microsoft.com/office/drawing/2014/main" id="{517D739A-02A1-4503-A644-D94B82C4CF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/>
              <a:t>Zákon č. 164/1937 Zb. z. a n. o Najvyššom správnom súde.</a:t>
            </a:r>
          </a:p>
          <a:p>
            <a:r>
              <a:rPr lang="sk-SK" altLang="sk-SK"/>
              <a:t>Kreovanie členov Najvyššieho správneho súdu.</a:t>
            </a:r>
          </a:p>
          <a:p>
            <a:r>
              <a:rPr lang="sk-SK" altLang="sk-SK"/>
              <a:t>Funkcia pomocných referentov.</a:t>
            </a:r>
          </a:p>
          <a:p>
            <a:r>
              <a:rPr lang="sk-SK" altLang="sk-SK"/>
              <a:t>Zjednocovanie právnej praxe.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79CDF-FD21-47A9-BF8B-6D3E5D1C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Vyhlásenie Slovenského štátu</a:t>
            </a:r>
          </a:p>
        </p:txBody>
      </p:sp>
      <p:sp>
        <p:nvSpPr>
          <p:cNvPr id="11267" name="Zástupný objekt pre obsah 2">
            <a:extLst>
              <a:ext uri="{FF2B5EF4-FFF2-40B4-BE49-F238E27FC236}">
                <a16:creationId xmlns:a16="http://schemas.microsoft.com/office/drawing/2014/main" id="{615DDC4A-BEF1-4F03-877A-28B792EE13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/>
              <a:t>Zákon o samostatnom slovenskom štáte (č. 1/1939 Sl. z. zo 14. marca 1939).</a:t>
            </a:r>
          </a:p>
          <a:p>
            <a:r>
              <a:rPr lang="sk-SK" altLang="sk-SK"/>
              <a:t>Nariadenie vlády č. 62/1939 Sl. z. o najvyššom správnom súde.</a:t>
            </a:r>
          </a:p>
          <a:p>
            <a:r>
              <a:rPr lang="sk-SK" altLang="sk-SK"/>
              <a:t>Ústavný zákon č. 120/1940 Sl. z. o Najvyššom správnom súde.</a:t>
            </a:r>
          </a:p>
          <a:p>
            <a:r>
              <a:rPr lang="sk-SK" altLang="sk-SK"/>
              <a:t>Nariadenie vlády č. 170/1940 Sl. z.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9FD60C-2136-463F-B384-7F584034E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Správne súdnictvo 1945 - 1964</a:t>
            </a:r>
          </a:p>
        </p:txBody>
      </p:sp>
      <p:sp>
        <p:nvSpPr>
          <p:cNvPr id="12291" name="Zástupný objekt pre obsah 2">
            <a:extLst>
              <a:ext uri="{FF2B5EF4-FFF2-40B4-BE49-F238E27FC236}">
                <a16:creationId xmlns:a16="http://schemas.microsoft.com/office/drawing/2014/main" id="{A731A3AE-9C87-4818-BB87-BA94A596C9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sk-SK" altLang="sk-SK"/>
              <a:t>Ústava Československej republiky 1948.</a:t>
            </a:r>
          </a:p>
          <a:p>
            <a:r>
              <a:rPr lang="sk-SK" altLang="sk-SK"/>
              <a:t>Zákon č. 142/1950 Zb. o konaní v občianskych právnych veciach (občiansky súdny poriadok).</a:t>
            </a:r>
          </a:p>
          <a:p>
            <a:r>
              <a:rPr lang="sk-SK" altLang="sk-SK"/>
              <a:t>Zákon č. 65/1952 Zb. o prokuratúre.</a:t>
            </a:r>
          </a:p>
          <a:p>
            <a:r>
              <a:rPr lang="sk-SK" altLang="sk-SK"/>
              <a:t>Všeobecný dozor prokuratúry.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D87116-79C8-4D20-B89D-C79053C69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Správne súdnictvo - 1964</a:t>
            </a:r>
          </a:p>
        </p:txBody>
      </p:sp>
      <p:sp>
        <p:nvSpPr>
          <p:cNvPr id="13315" name="Zástupný objekt pre obsah 2">
            <a:extLst>
              <a:ext uri="{FF2B5EF4-FFF2-40B4-BE49-F238E27FC236}">
                <a16:creationId xmlns:a16="http://schemas.microsoft.com/office/drawing/2014/main" id="{0DC9BFC2-9076-4D49-8AD1-C9DC85335C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/>
              <a:t>Zákon č. 99/1963 Zb. Občiansky súdny poriadok  (účinnosť 1. apríl 1964).</a:t>
            </a:r>
          </a:p>
          <a:p>
            <a:r>
              <a:rPr lang="sk-SK" altLang="sk-SK"/>
              <a:t>Štvrtá hlava - Prieskum iných rozhodnutí súdmi.</a:t>
            </a:r>
          </a:p>
          <a:p>
            <a:r>
              <a:rPr lang="sk-SK" altLang="sk-SK"/>
              <a:t>Kasačný princíp.</a:t>
            </a:r>
          </a:p>
          <a:p>
            <a:r>
              <a:rPr lang="sk-SK" altLang="sk-SK"/>
              <a:t>Enumeratívny princíp.</a:t>
            </a:r>
          </a:p>
          <a:p>
            <a:r>
              <a:rPr lang="sk-SK" altLang="sk-SK"/>
              <a:t>Konanie prebiehalo v jednej inštancii.</a:t>
            </a:r>
          </a:p>
          <a:p>
            <a:endParaRPr lang="sk-SK" altLang="sk-SK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FA062A-3716-4524-A434-A20D67DA9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Správne súdnictvo 1992-2015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5B02F6-3B06-4324-B7BB-A6BA5D0D9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Zákon č. 519/1991 Zb., ktorým sa mení a dopĺňa Občiansky súdny poriadok a notársky poriadok.</a:t>
            </a:r>
          </a:p>
          <a:p>
            <a:pPr>
              <a:defRPr/>
            </a:pPr>
            <a:r>
              <a:rPr lang="sk-SK" dirty="0"/>
              <a:t>Piata časť - Správne súdnictvo.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sk-SK" dirty="0"/>
              <a:t>Dve formy:</a:t>
            </a:r>
          </a:p>
          <a:p>
            <a:pPr>
              <a:defRPr/>
            </a:pPr>
            <a:r>
              <a:rPr lang="sk-SK" dirty="0"/>
              <a:t>Rozhodovanie o žalobách,</a:t>
            </a:r>
          </a:p>
          <a:p>
            <a:pPr>
              <a:defRPr/>
            </a:pPr>
            <a:r>
              <a:rPr lang="sk-SK" dirty="0"/>
              <a:t>Rozhodovanie o opravných prostriedkoch.</a:t>
            </a:r>
          </a:p>
          <a:p>
            <a:pPr>
              <a:defRPr/>
            </a:pP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-version">
  <a:themeElements>
    <a:clrScheme name="e-version 1">
      <a:dk1>
        <a:srgbClr val="2A004E"/>
      </a:dk1>
      <a:lt1>
        <a:srgbClr val="FFFFFF"/>
      </a:lt1>
      <a:dk2>
        <a:srgbClr val="500093"/>
      </a:dk2>
      <a:lt2>
        <a:srgbClr val="00FFFF"/>
      </a:lt2>
      <a:accent1>
        <a:srgbClr val="D60093"/>
      </a:accent1>
      <a:accent2>
        <a:srgbClr val="0000FF"/>
      </a:accent2>
      <a:accent3>
        <a:srgbClr val="B3AAC8"/>
      </a:accent3>
      <a:accent4>
        <a:srgbClr val="DADADA"/>
      </a:accent4>
      <a:accent5>
        <a:srgbClr val="E8AAC8"/>
      </a:accent5>
      <a:accent6>
        <a:srgbClr val="0000E7"/>
      </a:accent6>
      <a:hlink>
        <a:srgbClr val="FFFF00"/>
      </a:hlink>
      <a:folHlink>
        <a:srgbClr val="7500D7"/>
      </a:folHlink>
    </a:clrScheme>
    <a:fontScheme name="e-ver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CC00"/>
          </a:buClr>
          <a:buSzPct val="50000"/>
          <a:buFont typeface="Monotype Sorts" pitchFamily="2" charset="2"/>
          <a:buChar char="l"/>
          <a:tabLst/>
          <a:defRPr kumimoji="0" lang="en-US" altLang="sk-SK" sz="3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CC00"/>
          </a:buClr>
          <a:buSzPct val="50000"/>
          <a:buFont typeface="Monotype Sorts" pitchFamily="2" charset="2"/>
          <a:buChar char="l"/>
          <a:tabLst/>
          <a:defRPr kumimoji="0" lang="en-US" altLang="sk-SK" sz="3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e-version 1">
        <a:dk1>
          <a:srgbClr val="2A004E"/>
        </a:dk1>
        <a:lt1>
          <a:srgbClr val="FFFFFF"/>
        </a:lt1>
        <a:dk2>
          <a:srgbClr val="500093"/>
        </a:dk2>
        <a:lt2>
          <a:srgbClr val="00FFFF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-version 2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-version 3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version 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version 5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version 6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-version 7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-version 8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C:\Ada\SVOC98\e-version.ppt</Template>
  <TotalTime>2289</TotalTime>
  <Words>501</Words>
  <Application>Microsoft Office PowerPoint</Application>
  <PresentationFormat>Prezentácia na obrazovke (4:3)</PresentationFormat>
  <Paragraphs>69</Paragraphs>
  <Slides>14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8" baseType="lpstr">
      <vt:lpstr>Times New Roman</vt:lpstr>
      <vt:lpstr>Arial</vt:lpstr>
      <vt:lpstr>Monotype Sorts</vt:lpstr>
      <vt:lpstr>e-version</vt:lpstr>
      <vt:lpstr>Historické aspekty  správneho súdnictva</vt:lpstr>
      <vt:lpstr>Úvod</vt:lpstr>
      <vt:lpstr>Právny stav v roku 1918</vt:lpstr>
      <vt:lpstr>Obdobie prvej Československej republiky</vt:lpstr>
      <vt:lpstr>Správne súdnictvo – rok 1937</vt:lpstr>
      <vt:lpstr>Vyhlásenie Slovenského štátu</vt:lpstr>
      <vt:lpstr>Správne súdnictvo 1945 - 1964</vt:lpstr>
      <vt:lpstr>Správne súdnictvo - 1964</vt:lpstr>
      <vt:lpstr>Správne súdnictvo 1992-2015</vt:lpstr>
      <vt:lpstr>Správne súdnictvo 1992-2015</vt:lpstr>
      <vt:lpstr>Zmeny v správnom súdnictve</vt:lpstr>
      <vt:lpstr>Správny súdny poriadok</vt:lpstr>
      <vt:lpstr>Správny súdny poriadok</vt:lpstr>
      <vt:lpstr> </vt:lpstr>
    </vt:vector>
  </TitlesOfParts>
  <Company>homeoffice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Fibrilácia predsiení a prevencia CMP</dc:title>
  <dc:creator>Ján Čverčko</dc:creator>
  <cp:lastModifiedBy>Ing. Ivan Svatuška</cp:lastModifiedBy>
  <cp:revision>218</cp:revision>
  <dcterms:created xsi:type="dcterms:W3CDTF">2000-02-01T17:54:44Z</dcterms:created>
  <dcterms:modified xsi:type="dcterms:W3CDTF">2021-11-10T11:28:54Z</dcterms:modified>
</cp:coreProperties>
</file>