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37C68-1BC7-48BD-98D4-70FED66B56C4}" type="datetimeFigureOut">
              <a:rPr lang="hu-HU" smtClean="0"/>
              <a:t>2021. 10. 15.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C96D-02EE-4FAD-B8A4-C8B14FA0EF9B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06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37C68-1BC7-48BD-98D4-70FED66B56C4}" type="datetimeFigureOut">
              <a:rPr lang="hu-HU" smtClean="0"/>
              <a:t>2021. 10. 15.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C96D-02EE-4FAD-B8A4-C8B14FA0EF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6101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37C68-1BC7-48BD-98D4-70FED66B56C4}" type="datetimeFigureOut">
              <a:rPr lang="hu-HU" smtClean="0"/>
              <a:t>2021. 10. 15.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C96D-02EE-4FAD-B8A4-C8B14FA0EF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9658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37C68-1BC7-48BD-98D4-70FED66B56C4}" type="datetimeFigureOut">
              <a:rPr lang="hu-HU" smtClean="0"/>
              <a:t>2021. 10. 15.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C96D-02EE-4FAD-B8A4-C8B14FA0EF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304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37C68-1BC7-48BD-98D4-70FED66B56C4}" type="datetimeFigureOut">
              <a:rPr lang="hu-HU" smtClean="0"/>
              <a:t>2021. 10. 15.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C96D-02EE-4FAD-B8A4-C8B14FA0EF9B}" type="slidenum">
              <a:rPr lang="hu-HU" smtClean="0"/>
              <a:t>‹#›</a:t>
            </a:fld>
            <a:endParaRPr lang="hu-H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311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37C68-1BC7-48BD-98D4-70FED66B56C4}" type="datetimeFigureOut">
              <a:rPr lang="hu-HU" smtClean="0"/>
              <a:t>2021. 10. 15.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C96D-02EE-4FAD-B8A4-C8B14FA0EF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7047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37C68-1BC7-48BD-98D4-70FED66B56C4}" type="datetimeFigureOut">
              <a:rPr lang="hu-HU" smtClean="0"/>
              <a:t>2021. 10. 15.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C96D-02EE-4FAD-B8A4-C8B14FA0EF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4036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37C68-1BC7-48BD-98D4-70FED66B56C4}" type="datetimeFigureOut">
              <a:rPr lang="hu-HU" smtClean="0"/>
              <a:t>2021. 10. 15.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C96D-02EE-4FAD-B8A4-C8B14FA0EF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0691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37C68-1BC7-48BD-98D4-70FED66B56C4}" type="datetimeFigureOut">
              <a:rPr lang="hu-HU" smtClean="0"/>
              <a:t>2021. 10. 15.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C96D-02EE-4FAD-B8A4-C8B14FA0EF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24668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BB37C68-1BC7-48BD-98D4-70FED66B56C4}" type="datetimeFigureOut">
              <a:rPr lang="hu-HU" smtClean="0"/>
              <a:t>2021. 10. 15.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D5C96D-02EE-4FAD-B8A4-C8B14FA0EF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987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37C68-1BC7-48BD-98D4-70FED66B56C4}" type="datetimeFigureOut">
              <a:rPr lang="hu-HU" smtClean="0"/>
              <a:t>2021. 10. 15.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C96D-02EE-4FAD-B8A4-C8B14FA0EF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5078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BB37C68-1BC7-48BD-98D4-70FED66B56C4}" type="datetimeFigureOut">
              <a:rPr lang="hu-HU" smtClean="0"/>
              <a:t>2021. 10. 15.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3D5C96D-02EE-4FAD-B8A4-C8B14FA0EF9B}" type="slidenum">
              <a:rPr lang="hu-HU" smtClean="0"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466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bsztrakt és homályos könyvespolcok könyvtárban">
            <a:extLst>
              <a:ext uri="{FF2B5EF4-FFF2-40B4-BE49-F238E27FC236}">
                <a16:creationId xmlns:a16="http://schemas.microsoft.com/office/drawing/2014/main" id="{B580751F-1D0D-44FF-BE71-8BEC16B23E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40000"/>
          </a:blip>
          <a:srcRect t="1310" b="14420"/>
          <a:stretch/>
        </p:blipFill>
        <p:spPr>
          <a:xfrm>
            <a:off x="20" y="10"/>
            <a:ext cx="12191980" cy="6857991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26F2965A-6502-45BC-964F-8224E94E5B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780192" cy="3566160"/>
          </a:xfrm>
        </p:spPr>
        <p:txBody>
          <a:bodyPr>
            <a:normAutofit/>
          </a:bodyPr>
          <a:lstStyle/>
          <a:p>
            <a:r>
              <a:rPr lang="hu-HU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Nemzetközi magánjogi kérdések a magyar házassági jogban a házassági jogról szóló 1894. évi XXXI. törvény előtt és után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200ACEDA-576C-4E08-8B8A-B8F4020DFF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788040"/>
            <a:ext cx="10058400" cy="810580"/>
          </a:xfrm>
        </p:spPr>
        <p:txBody>
          <a:bodyPr>
            <a:normAutofit/>
          </a:bodyPr>
          <a:lstStyle/>
          <a:p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Nagy Péter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6E50488-8E5E-4E36-9763-092234CAE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B9E780F8-2452-4595-A281-E594BA83DB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17F44A-7774-4C79-BEDC-0CC73C8C0E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198987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47D7EC3-D548-4975-8819-982A63D7D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Magánjogi </a:t>
            </a:r>
            <a:r>
              <a:rPr lang="hu-HU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kollízió</a:t>
            </a:r>
            <a: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a felekezeti házassági bíráskodás idején</a:t>
            </a:r>
            <a:endParaRPr lang="hu-HU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B373174-0BE9-44FA-BBE0-D40F85B73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08381"/>
            <a:ext cx="10058400" cy="4023360"/>
          </a:xfrm>
        </p:spPr>
        <p:txBody>
          <a:bodyPr/>
          <a:lstStyle/>
          <a:p>
            <a:r>
              <a:rPr lang="hu-HU" sz="2800" b="1" dirty="0"/>
              <a:t>1. Erdélyben</a:t>
            </a:r>
          </a:p>
          <a:p>
            <a:pPr marL="808038" lvl="1" indent="-182563"/>
            <a:r>
              <a:rPr lang="hu-HU" sz="2400" dirty="0"/>
              <a:t>A házassági ügyekben való ítélkezés a különböző felekezetek joga </a:t>
            </a:r>
          </a:p>
          <a:p>
            <a:pPr marL="808038" lvl="1" indent="-182563"/>
            <a:r>
              <a:rPr lang="hu-HU" sz="2400" dirty="0"/>
              <a:t>Minden felekezet a saját joga szerint ítélkezett</a:t>
            </a:r>
          </a:p>
          <a:p>
            <a:pPr marL="201168" lvl="1" indent="0">
              <a:buNone/>
            </a:pPr>
            <a:endParaRPr lang="hu-HU" sz="2400" dirty="0"/>
          </a:p>
          <a:p>
            <a:pPr marL="87313" lvl="1" indent="0">
              <a:buNone/>
            </a:pPr>
            <a:r>
              <a:rPr lang="hu-HU" sz="2800" b="1" dirty="0"/>
              <a:t>2. Erdély és Magyarország unióját követően</a:t>
            </a:r>
          </a:p>
          <a:p>
            <a:pPr marL="808038" lvl="1" indent="-342900">
              <a:tabLst>
                <a:tab pos="808038" algn="l"/>
              </a:tabLst>
            </a:pPr>
            <a:r>
              <a:rPr lang="hu-HU" sz="2800" dirty="0"/>
              <a:t>Állami egység, de területileg eltérő házassági jogok</a:t>
            </a:r>
          </a:p>
          <a:p>
            <a:pPr marL="808038" lvl="1" indent="-342900">
              <a:tabLst>
                <a:tab pos="808038" algn="l"/>
              </a:tabLst>
            </a:pPr>
            <a:r>
              <a:rPr lang="hu-HU" sz="2800" dirty="0"/>
              <a:t>„Válási migráció” nem csak az országhatárokon belül</a:t>
            </a:r>
          </a:p>
          <a:p>
            <a:pPr marL="808038" lvl="1" indent="-342900">
              <a:tabLst>
                <a:tab pos="808038" algn="l"/>
              </a:tabLst>
            </a:pPr>
            <a:r>
              <a:rPr lang="hu-HU" sz="2800" dirty="0"/>
              <a:t>„per </a:t>
            </a:r>
            <a:r>
              <a:rPr lang="hu-HU" sz="2800" dirty="0" err="1"/>
              <a:t>viam</a:t>
            </a:r>
            <a:r>
              <a:rPr lang="hu-HU" sz="2800" dirty="0"/>
              <a:t> </a:t>
            </a:r>
            <a:r>
              <a:rPr lang="hu-HU" sz="2800" dirty="0" err="1"/>
              <a:t>instantiae</a:t>
            </a:r>
            <a:r>
              <a:rPr lang="hu-HU" sz="2800" dirty="0"/>
              <a:t>” eljárás és „</a:t>
            </a:r>
            <a:r>
              <a:rPr lang="hu-HU" sz="2800" dirty="0" err="1"/>
              <a:t>perpetua-separatio</a:t>
            </a:r>
            <a:r>
              <a:rPr lang="hu-HU" sz="2800" dirty="0"/>
              <a:t>”</a:t>
            </a:r>
          </a:p>
          <a:p>
            <a:pPr lvl="1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02454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DA7ED46-C65E-40AD-96CF-90315CDAB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94725"/>
          </a:xfrm>
        </p:spPr>
        <p:txBody>
          <a:bodyPr>
            <a:normAutofit/>
          </a:bodyPr>
          <a:lstStyle/>
          <a:p>
            <a: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</a:rPr>
              <a:t>A polgári házasság bevezetése utáni jogi helyzet</a:t>
            </a:r>
            <a:endParaRPr lang="hu-HU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AF47838-BD46-4C0F-A8A0-CB145BBF3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60513"/>
          </a:xfrm>
        </p:spPr>
        <p:txBody>
          <a:bodyPr>
            <a:normAutofit fontScale="85000" lnSpcReduction="10000"/>
          </a:bodyPr>
          <a:lstStyle/>
          <a:p>
            <a:r>
              <a:rPr lang="hu-HU" sz="2800" dirty="0"/>
              <a:t>A házassági jogról szóló 1894. évi XXXI. törvénycikk </a:t>
            </a:r>
          </a:p>
          <a:p>
            <a:pPr lvl="1"/>
            <a:r>
              <a:rPr lang="hu-HU" sz="2800" dirty="0"/>
              <a:t>egységesítették a magyarországi házassági jogot</a:t>
            </a:r>
          </a:p>
          <a:p>
            <a:pPr lvl="1"/>
            <a:r>
              <a:rPr lang="hu-HU" sz="2800" dirty="0"/>
              <a:t>A törvény VII. fejezete szabályozta a magyar házassági jog nemzetközi vonatkozásait</a:t>
            </a:r>
          </a:p>
          <a:p>
            <a:pPr marL="726948" lvl="2" indent="-342900">
              <a:buFont typeface="+mj-lt"/>
              <a:buAutoNum type="arabicPeriod"/>
            </a:pPr>
            <a:r>
              <a:rPr lang="hu-HU" sz="2000" dirty="0"/>
              <a:t>a házasság anyagi érvényességével kapcsolatos kérdések (108–112. §.)</a:t>
            </a:r>
          </a:p>
          <a:p>
            <a:pPr marL="726948" lvl="2" indent="-342900">
              <a:buFont typeface="+mj-lt"/>
              <a:buAutoNum type="arabicPeriod"/>
            </a:pPr>
            <a:r>
              <a:rPr lang="hu-HU" sz="2000" dirty="0"/>
              <a:t>a házasság alakszerűsége (113. §.) </a:t>
            </a:r>
          </a:p>
          <a:p>
            <a:pPr marL="726948" lvl="2" indent="-342900">
              <a:buFont typeface="+mj-lt"/>
              <a:buAutoNum type="arabicPeriod"/>
            </a:pPr>
            <a:r>
              <a:rPr lang="hu-HU" sz="2000" dirty="0"/>
              <a:t>a házassági perek kérdései (114–118. §.)</a:t>
            </a:r>
          </a:p>
          <a:p>
            <a:pPr marL="726948" lvl="2" indent="-342900">
              <a:buFont typeface="+mj-lt"/>
              <a:buAutoNum type="arabicPeriod"/>
            </a:pPr>
            <a:endParaRPr lang="hu-HU" sz="2000" dirty="0"/>
          </a:p>
          <a:p>
            <a:pPr lvl="1" algn="just"/>
            <a:r>
              <a:rPr lang="hu-HU" sz="3000" dirty="0"/>
              <a:t>Alapvetően a felek hazai jogát, a </a:t>
            </a:r>
            <a:r>
              <a:rPr lang="hu-HU" sz="3000" i="1" dirty="0" err="1"/>
              <a:t>lex</a:t>
            </a:r>
            <a:r>
              <a:rPr lang="hu-HU" sz="3000" i="1" dirty="0"/>
              <a:t> </a:t>
            </a:r>
            <a:r>
              <a:rPr lang="hu-HU" sz="3000" i="1" dirty="0" err="1"/>
              <a:t>patriaet</a:t>
            </a:r>
            <a:r>
              <a:rPr lang="hu-HU" sz="3000" i="1" dirty="0"/>
              <a:t> </a:t>
            </a:r>
            <a:r>
              <a:rPr lang="hu-HU" sz="3000" dirty="0"/>
              <a:t>tekintette irányadónak. </a:t>
            </a:r>
          </a:p>
          <a:p>
            <a:pPr lvl="1" algn="just"/>
            <a:r>
              <a:rPr lang="hu-HU" sz="3000" dirty="0"/>
              <a:t>A házasság anyagi érvényessége csupán a kor és cselekvőképesség szempontjából volt </a:t>
            </a:r>
            <a:r>
              <a:rPr lang="hu-HU" sz="3000" dirty="0" err="1"/>
              <a:t>diszjunktív</a:t>
            </a:r>
            <a:r>
              <a:rPr lang="hu-HU" sz="3000" dirty="0"/>
              <a:t>. </a:t>
            </a:r>
          </a:p>
          <a:p>
            <a:pPr lvl="1" algn="just"/>
            <a:r>
              <a:rPr lang="hu-HU" sz="3000" dirty="0"/>
              <a:t>A többi anyagi érvényességi kellék tekintetében mind a két fél hazai jogát </a:t>
            </a:r>
            <a:r>
              <a:rPr lang="hu-HU" sz="3000" i="1" dirty="0"/>
              <a:t>kumulatívan</a:t>
            </a:r>
            <a:r>
              <a:rPr lang="hu-HU" sz="3000" dirty="0"/>
              <a:t> kellett alkalmazni.</a:t>
            </a:r>
          </a:p>
        </p:txBody>
      </p:sp>
    </p:spTree>
    <p:extLst>
      <p:ext uri="{BB962C8B-B14F-4D97-AF65-F5344CB8AC3E}">
        <p14:creationId xmlns:p14="http://schemas.microsoft.com/office/powerpoint/2010/main" val="101459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B700797-A6C2-4650-A70E-24378A8D5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Nemzetközi szabályozási kísérletek, különös tekintettek a hágai egyezményre</a:t>
            </a:r>
            <a:endParaRPr lang="hu-H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2DAC1D7-80B0-4E21-B95E-7AC9E166B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92419"/>
          </a:xfrm>
        </p:spPr>
        <p:txBody>
          <a:bodyPr>
            <a:normAutofit lnSpcReduction="10000"/>
          </a:bodyPr>
          <a:lstStyle/>
          <a:p>
            <a:r>
              <a:rPr lang="hu-HU" dirty="0"/>
              <a:t>Az 1900. május 29-től június 18-ig ülésezett a nemzetközi konferencia Hágában harmadik alkalommal.</a:t>
            </a:r>
          </a:p>
          <a:p>
            <a:pPr lvl="1"/>
            <a:r>
              <a:rPr lang="hu-HU" dirty="0"/>
              <a:t>Eredménye: négy megállapodástervezet.</a:t>
            </a:r>
          </a:p>
          <a:p>
            <a:pPr lvl="1"/>
            <a:endParaRPr lang="hu-HU" dirty="0"/>
          </a:p>
          <a:p>
            <a:pPr marL="201168" lvl="1" indent="0">
              <a:buNone/>
            </a:pPr>
            <a:r>
              <a:rPr lang="hu-HU" dirty="0"/>
              <a:t>Az első három egyezményt 1902. június 12-én írta alá Hágában Ausztria, Belgium, Franciaország, Luxemburg, Magyarország, Németország, Németalföld, Olaszország, Portugália, Románia, Spanyolország, Svájc és Svédország.</a:t>
            </a:r>
          </a:p>
          <a:p>
            <a:pPr marL="201168" lvl="1" indent="0">
              <a:buNone/>
            </a:pPr>
            <a:r>
              <a:rPr lang="hu-HU" dirty="0"/>
              <a:t>1911-ben fogadta el a hágai egyezményeket becikkelyező törvényt a magyar országgyűlés.</a:t>
            </a:r>
          </a:p>
          <a:p>
            <a:pPr marL="201168" lvl="1" indent="0">
              <a:buNone/>
            </a:pPr>
            <a:endParaRPr lang="hu-HU" dirty="0"/>
          </a:p>
          <a:p>
            <a:pPr marL="87313" lvl="1" indent="0">
              <a:buNone/>
            </a:pPr>
            <a:r>
              <a:rPr lang="hu-HU" dirty="0"/>
              <a:t>Alapelvei: </a:t>
            </a:r>
          </a:p>
          <a:p>
            <a:pPr marL="201168" lvl="1" indent="0">
              <a:buNone/>
            </a:pPr>
            <a:r>
              <a:rPr lang="hu-HU" dirty="0"/>
              <a:t>A honosság </a:t>
            </a:r>
          </a:p>
          <a:p>
            <a:pPr marL="201168" lvl="1" indent="0">
              <a:buNone/>
            </a:pPr>
            <a:r>
              <a:rPr lang="hu-HU" dirty="0"/>
              <a:t>Elvi szinten rögzítették, hogy egyik államtól sem lehet követelni, hogy „erkölcsjogi meggyőződését más állam jogának kedvéért megtagadja”.  </a:t>
            </a:r>
          </a:p>
          <a:p>
            <a:pPr marL="201168" lvl="1" indent="0">
              <a:buNone/>
            </a:pPr>
            <a:r>
              <a:rPr lang="hu-HU" dirty="0"/>
              <a:t>A házasági jogszabályok kölcsönös tiszteletben tartása csak a szerződéses államok törvényeire vonatkozott.</a:t>
            </a:r>
          </a:p>
        </p:txBody>
      </p:sp>
    </p:spTree>
    <p:extLst>
      <p:ext uri="{BB962C8B-B14F-4D97-AF65-F5344CB8AC3E}">
        <p14:creationId xmlns:p14="http://schemas.microsoft.com/office/powerpoint/2010/main" val="350910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DE87024-45E1-4FCF-BD7A-14D2B6660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92001"/>
          </a:xfrm>
        </p:spPr>
        <p:txBody>
          <a:bodyPr>
            <a:normAutofit/>
          </a:bodyPr>
          <a:lstStyle/>
          <a:p>
            <a: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</a:rPr>
              <a:t>A trianoni békeszerződés utáni rendeletek és a házassági jog</a:t>
            </a:r>
            <a:endParaRPr lang="hu-H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4C174DF-F97B-4D09-968C-59A2AA0E5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pPr marL="0" indent="0">
              <a:buNone/>
            </a:pPr>
            <a:r>
              <a:rPr lang="hu-HU" dirty="0"/>
              <a:t>A m. </a:t>
            </a:r>
            <a:r>
              <a:rPr lang="hu-HU" dirty="0" err="1"/>
              <a:t>kir</a:t>
            </a:r>
            <a:r>
              <a:rPr lang="hu-HU" dirty="0"/>
              <a:t>, minisztérium 1921. évi 9.290. M. E. számú rendelete, a Szerb-Horvát-Szlovén állam hadiereje által kiürített délvidéki területeken az 1918. évi október hó 31. napjától 1921. évi szeptember hó 30. napjáig terjedő időben kötött házasságokról. 1. §. Rendeletek tára, 1921. 292.</a:t>
            </a:r>
          </a:p>
          <a:p>
            <a:pPr marL="0" indent="0">
              <a:buNone/>
            </a:pPr>
            <a:r>
              <a:rPr lang="hu-HU" dirty="0"/>
              <a:t>A m. </a:t>
            </a:r>
            <a:r>
              <a:rPr lang="hu-HU" dirty="0" err="1"/>
              <a:t>kir</a:t>
            </a:r>
            <a:r>
              <a:rPr lang="hu-HU" dirty="0"/>
              <a:t>. minisztérium 1921. évi 9.874. M. E. számú rendelete, Magyarországtól a trianoni békeszerződés alapján elszakított területen működött bíróságoknak személyi állapotot tárgyazó ügyekben hozott határozatairól. Rendeletek tára, 1921. 312–315. 2. §.</a:t>
            </a:r>
          </a:p>
          <a:p>
            <a:pPr marL="0" indent="0">
              <a:buNone/>
            </a:pPr>
            <a:r>
              <a:rPr lang="hu-HU" dirty="0"/>
              <a:t>Számos probléma merült fel.</a:t>
            </a:r>
          </a:p>
          <a:p>
            <a:pPr marL="0" indent="0">
              <a:buNone/>
            </a:pPr>
            <a:r>
              <a:rPr lang="hu-HU" dirty="0"/>
              <a:t>Megnőtt a jelentősége a bíróságok jogfejlesztő tevékenységének.</a:t>
            </a:r>
          </a:p>
        </p:txBody>
      </p:sp>
    </p:spTree>
    <p:extLst>
      <p:ext uri="{BB962C8B-B14F-4D97-AF65-F5344CB8AC3E}">
        <p14:creationId xmlns:p14="http://schemas.microsoft.com/office/powerpoint/2010/main" val="1749856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800EA53-C49E-4E0A-87CD-AE30DF17D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91829"/>
            <a:ext cx="10058400" cy="1202339"/>
          </a:xfrm>
        </p:spPr>
        <p:txBody>
          <a:bodyPr/>
          <a:lstStyle/>
          <a:p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Összegzés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434DB88-2667-420F-933A-0545E8FF9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70434"/>
            <a:ext cx="10058400" cy="4464996"/>
          </a:xfrm>
        </p:spPr>
        <p:txBody>
          <a:bodyPr/>
          <a:lstStyle/>
          <a:p>
            <a:pPr algn="just"/>
            <a:r>
              <a:rPr lang="hu-HU" sz="2400" dirty="0"/>
              <a:t>Az egyes házassági jogok összeütközése a 19. század második felében jelentős problémát jelentett nem csak nemzetközi szinten, hanem az ország határain belül is.</a:t>
            </a:r>
          </a:p>
          <a:p>
            <a:pPr algn="just"/>
            <a:r>
              <a:rPr lang="hu-HU" sz="2400" dirty="0"/>
              <a:t>A házassági jogról szóló 1894. évi XXXI. törvénycikk egységesítették a magyarországi házassági jogot.</a:t>
            </a:r>
          </a:p>
          <a:p>
            <a:pPr algn="just"/>
            <a:r>
              <a:rPr lang="hu-HU" sz="2400" dirty="0"/>
              <a:t>A hágai egyezmények megkísérelték egységesíteni a házassággal kapcsolatos nemzetközi magánjogi szabályozást a részes államok tekintetében, ugyanakkor számos kérdést nyitva hagyott.</a:t>
            </a:r>
          </a:p>
          <a:p>
            <a:pPr marL="87313" indent="0" algn="just">
              <a:buNone/>
            </a:pPr>
            <a:r>
              <a:rPr lang="hu-HU" sz="2400" dirty="0"/>
              <a:t>A második világháborút követően mutatkozó problémákra a magyar szabályozás nem tudott kielégítő választ adni, ezért felértékelődött a bíróságok jogfejlesztő tevékenysége.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1279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B6FB5CB-1978-4C4B-85C2-F791BD5E5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908376"/>
          </a:xfrm>
        </p:spPr>
        <p:txBody>
          <a:bodyPr>
            <a:normAutofit/>
          </a:bodyPr>
          <a:lstStyle/>
          <a:p>
            <a:pPr algn="ctr"/>
            <a:r>
              <a:rPr lang="hu-HU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a figyelmet!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866446E7-9FEF-4B6B-8E05-47106FEAF9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9830171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ív">
  <a:themeElements>
    <a:clrScheme name="Retrospektív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í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í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1137</TotalTime>
  <Words>513</Words>
  <Application>Microsoft Office PowerPoint</Application>
  <PresentationFormat>Szélesvásznú</PresentationFormat>
  <Paragraphs>45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Retrospektív</vt:lpstr>
      <vt:lpstr>Nemzetközi magánjogi kérdések a magyar házassági jogban a házassági jogról szóló 1894. évi XXXI. törvény előtt és után</vt:lpstr>
      <vt:lpstr>Magánjogi kollízió a felekezeti házassági bíráskodás idején</vt:lpstr>
      <vt:lpstr>A polgári házasság bevezetése utáni jogi helyzet</vt:lpstr>
      <vt:lpstr>Nemzetközi szabályozási kísérletek, különös tekintettek a hágai egyezményre</vt:lpstr>
      <vt:lpstr>A trianoni békeszerződés utáni rendeletek és a házassági jog</vt:lpstr>
      <vt:lpstr>Összegzés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Nemzetközi magánjogi kérdések a magyar házassági jogban a házassági jogról szóló 1894. évi XXXI. törvény előtt és után</dc:title>
  <dc:creator>Nagy Péter</dc:creator>
  <cp:lastModifiedBy>Nagy Péter</cp:lastModifiedBy>
  <cp:revision>12</cp:revision>
  <dcterms:created xsi:type="dcterms:W3CDTF">2021-10-11T12:50:22Z</dcterms:created>
  <dcterms:modified xsi:type="dcterms:W3CDTF">2021-10-15T05:34:53Z</dcterms:modified>
</cp:coreProperties>
</file>