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256" r:id="rId2"/>
    <p:sldId id="269" r:id="rId3"/>
    <p:sldId id="270" r:id="rId4"/>
    <p:sldId id="271" r:id="rId5"/>
    <p:sldId id="272" r:id="rId6"/>
    <p:sldId id="273" r:id="rId7"/>
    <p:sldId id="277" r:id="rId8"/>
    <p:sldId id="278" r:id="rId9"/>
    <p:sldId id="279" r:id="rId10"/>
    <p:sldId id="280" r:id="rId11"/>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84"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90DEE-353F-4C37-A6DE-98206ED7E7BB}" type="datetimeFigureOut">
              <a:rPr lang="hu-HU" smtClean="0"/>
              <a:t>2021. 10. 14.</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E0164-B6C0-436C-9245-70EAEAC62277}" type="slidenum">
              <a:rPr lang="hu-HU" smtClean="0"/>
              <a:t>‹#›</a:t>
            </a:fld>
            <a:endParaRPr lang="hu-HU"/>
          </a:p>
        </p:txBody>
      </p:sp>
    </p:spTree>
    <p:extLst>
      <p:ext uri="{BB962C8B-B14F-4D97-AF65-F5344CB8AC3E}">
        <p14:creationId xmlns:p14="http://schemas.microsoft.com/office/powerpoint/2010/main" val="139927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Téglalap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églalap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églalap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églalap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églalap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Lekerekített téglalap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Lekerekített téglalap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églalap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églalap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églalap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églalap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Cím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hu-HU" smtClean="0"/>
              <a:t>Mintacím szerkesztése</a:t>
            </a:r>
            <a:endParaRPr lang="en-US"/>
          </a:p>
        </p:txBody>
      </p:sp>
      <p:sp>
        <p:nvSpPr>
          <p:cNvPr id="9" name="Alcím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smtClean="0"/>
              <a:t>Alcím mintájának szerkesztése</a:t>
            </a:r>
            <a:endParaRPr lang="en-US"/>
          </a:p>
        </p:txBody>
      </p:sp>
      <p:sp>
        <p:nvSpPr>
          <p:cNvPr id="17" name="Dátum helye 27"/>
          <p:cNvSpPr>
            <a:spLocks noGrp="1"/>
          </p:cNvSpPr>
          <p:nvPr>
            <p:ph type="dt" sz="half" idx="10"/>
          </p:nvPr>
        </p:nvSpPr>
        <p:spPr>
          <a:xfrm>
            <a:off x="6705600" y="4206875"/>
            <a:ext cx="960438" cy="457200"/>
          </a:xfrm>
        </p:spPr>
        <p:txBody>
          <a:bodyPr/>
          <a:lstStyle>
            <a:lvl1pPr>
              <a:defRPr/>
            </a:lvl1pPr>
          </a:lstStyle>
          <a:p>
            <a:pPr>
              <a:defRPr/>
            </a:pPr>
            <a:fld id="{FBDF26DC-2C20-4E5E-9B17-0114BD0561C6}" type="datetimeFigureOut">
              <a:rPr lang="hu-HU"/>
              <a:pPr>
                <a:defRPr/>
              </a:pPr>
              <a:t>2021. 10. 14.</a:t>
            </a:fld>
            <a:endParaRPr lang="hu-HU"/>
          </a:p>
        </p:txBody>
      </p:sp>
      <p:sp>
        <p:nvSpPr>
          <p:cNvPr id="18" name="Élőláb helye 16"/>
          <p:cNvSpPr>
            <a:spLocks noGrp="1"/>
          </p:cNvSpPr>
          <p:nvPr>
            <p:ph type="ftr" sz="quarter" idx="11"/>
          </p:nvPr>
        </p:nvSpPr>
        <p:spPr>
          <a:xfrm>
            <a:off x="5410200" y="4205288"/>
            <a:ext cx="1295400" cy="457200"/>
          </a:xfrm>
        </p:spPr>
        <p:txBody>
          <a:bodyPr/>
          <a:lstStyle>
            <a:lvl1pPr>
              <a:defRPr/>
            </a:lvl1pPr>
          </a:lstStyle>
          <a:p>
            <a:pPr>
              <a:defRPr/>
            </a:pPr>
            <a:endParaRPr lang="hu-HU"/>
          </a:p>
        </p:txBody>
      </p:sp>
      <p:sp>
        <p:nvSpPr>
          <p:cNvPr id="19" name="Dia számának helye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A87D15C8-B7B0-4F96-AE7B-3447379BE393}"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13"/>
          <p:cNvSpPr>
            <a:spLocks noGrp="1"/>
          </p:cNvSpPr>
          <p:nvPr>
            <p:ph type="dt" sz="half" idx="10"/>
          </p:nvPr>
        </p:nvSpPr>
        <p:spPr/>
        <p:txBody>
          <a:bodyPr/>
          <a:lstStyle>
            <a:lvl1pPr>
              <a:defRPr/>
            </a:lvl1pPr>
          </a:lstStyle>
          <a:p>
            <a:pPr>
              <a:defRPr/>
            </a:pPr>
            <a:fld id="{5C061259-9CA8-4F5A-B94F-12CB368DFD85}" type="datetimeFigureOut">
              <a:rPr lang="hu-HU"/>
              <a:pPr>
                <a:defRPr/>
              </a:pPr>
              <a:t>2021. 10. 14.</a:t>
            </a:fld>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22"/>
          <p:cNvSpPr>
            <a:spLocks noGrp="1"/>
          </p:cNvSpPr>
          <p:nvPr>
            <p:ph type="sldNum" sz="quarter" idx="12"/>
          </p:nvPr>
        </p:nvSpPr>
        <p:spPr/>
        <p:txBody>
          <a:bodyPr/>
          <a:lstStyle>
            <a:lvl1pPr>
              <a:defRPr/>
            </a:lvl1pPr>
          </a:lstStyle>
          <a:p>
            <a:pPr>
              <a:defRPr/>
            </a:pPr>
            <a:fld id="{C820AD72-741D-4E1F-9EB9-FE22BE16A0E6}"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781800" y="1143000"/>
            <a:ext cx="1905000" cy="5486400"/>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1143000"/>
            <a:ext cx="62484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13"/>
          <p:cNvSpPr>
            <a:spLocks noGrp="1"/>
          </p:cNvSpPr>
          <p:nvPr>
            <p:ph type="dt" sz="half" idx="10"/>
          </p:nvPr>
        </p:nvSpPr>
        <p:spPr/>
        <p:txBody>
          <a:bodyPr/>
          <a:lstStyle>
            <a:lvl1pPr>
              <a:defRPr/>
            </a:lvl1pPr>
          </a:lstStyle>
          <a:p>
            <a:pPr>
              <a:defRPr/>
            </a:pPr>
            <a:fld id="{6E3E5E9B-C1B1-4A4A-9519-6D869072A3BC}" type="datetimeFigureOut">
              <a:rPr lang="hu-HU"/>
              <a:pPr>
                <a:defRPr/>
              </a:pPr>
              <a:t>2021. 10. 14.</a:t>
            </a:fld>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22"/>
          <p:cNvSpPr>
            <a:spLocks noGrp="1"/>
          </p:cNvSpPr>
          <p:nvPr>
            <p:ph type="sldNum" sz="quarter" idx="12"/>
          </p:nvPr>
        </p:nvSpPr>
        <p:spPr/>
        <p:txBody>
          <a:bodyPr/>
          <a:lstStyle>
            <a:lvl1pPr>
              <a:defRPr/>
            </a:lvl1pPr>
          </a:lstStyle>
          <a:p>
            <a:pPr>
              <a:defRPr/>
            </a:pPr>
            <a:fld id="{A533E407-F34E-4C34-9BB9-8C955662A9BF}"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13"/>
          <p:cNvSpPr>
            <a:spLocks noGrp="1"/>
          </p:cNvSpPr>
          <p:nvPr>
            <p:ph type="dt" sz="half" idx="10"/>
          </p:nvPr>
        </p:nvSpPr>
        <p:spPr/>
        <p:txBody>
          <a:bodyPr/>
          <a:lstStyle>
            <a:lvl1pPr>
              <a:defRPr/>
            </a:lvl1pPr>
          </a:lstStyle>
          <a:p>
            <a:pPr>
              <a:defRPr/>
            </a:pPr>
            <a:fld id="{B4C53EF5-4EE1-4556-8127-1B4F84F09C5E}" type="datetimeFigureOut">
              <a:rPr lang="hu-HU"/>
              <a:pPr>
                <a:defRPr/>
              </a:pPr>
              <a:t>2021. 10. 14.</a:t>
            </a:fld>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22"/>
          <p:cNvSpPr>
            <a:spLocks noGrp="1"/>
          </p:cNvSpPr>
          <p:nvPr>
            <p:ph type="sldNum" sz="quarter" idx="12"/>
          </p:nvPr>
        </p:nvSpPr>
        <p:spPr/>
        <p:txBody>
          <a:bodyPr/>
          <a:lstStyle>
            <a:lvl1pPr>
              <a:defRPr/>
            </a:lvl1pPr>
          </a:lstStyle>
          <a:p>
            <a:pPr>
              <a:defRPr/>
            </a:pPr>
            <a:fld id="{CA9A36F9-95F9-46F9-9BDA-77A6567A749B}"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hu-HU" smtClean="0"/>
              <a:t>Mintacím szerkesztése</a:t>
            </a:r>
            <a:endParaRPr lang="en-US"/>
          </a:p>
        </p:txBody>
      </p:sp>
      <p:sp>
        <p:nvSpPr>
          <p:cNvPr id="3" name="Szöveg helye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smtClean="0"/>
              <a:t>Mintaszöveg szerkesztése</a:t>
            </a:r>
          </a:p>
        </p:txBody>
      </p:sp>
      <p:sp>
        <p:nvSpPr>
          <p:cNvPr id="4" name="Dátum helye 13"/>
          <p:cNvSpPr>
            <a:spLocks noGrp="1"/>
          </p:cNvSpPr>
          <p:nvPr>
            <p:ph type="dt" sz="half" idx="10"/>
          </p:nvPr>
        </p:nvSpPr>
        <p:spPr/>
        <p:txBody>
          <a:bodyPr/>
          <a:lstStyle>
            <a:lvl1pPr>
              <a:defRPr/>
            </a:lvl1pPr>
          </a:lstStyle>
          <a:p>
            <a:pPr>
              <a:defRPr/>
            </a:pPr>
            <a:fld id="{79337528-5D49-4848-B05D-C88A34B8EBD4}" type="datetimeFigureOut">
              <a:rPr lang="hu-HU"/>
              <a:pPr>
                <a:defRPr/>
              </a:pPr>
              <a:t>2021. 10. 14.</a:t>
            </a:fld>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22"/>
          <p:cNvSpPr>
            <a:spLocks noGrp="1"/>
          </p:cNvSpPr>
          <p:nvPr>
            <p:ph type="sldNum" sz="quarter" idx="12"/>
          </p:nvPr>
        </p:nvSpPr>
        <p:spPr/>
        <p:txBody>
          <a:bodyPr/>
          <a:lstStyle>
            <a:lvl1pPr>
              <a:defRPr/>
            </a:lvl1pPr>
          </a:lstStyle>
          <a:p>
            <a:pPr>
              <a:defRPr/>
            </a:pPr>
            <a:fld id="{1543E6C8-F462-44DA-A0EC-594759113778}"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13"/>
          <p:cNvSpPr>
            <a:spLocks noGrp="1"/>
          </p:cNvSpPr>
          <p:nvPr>
            <p:ph type="dt" sz="half" idx="10"/>
          </p:nvPr>
        </p:nvSpPr>
        <p:spPr/>
        <p:txBody>
          <a:bodyPr/>
          <a:lstStyle>
            <a:lvl1pPr>
              <a:defRPr/>
            </a:lvl1pPr>
          </a:lstStyle>
          <a:p>
            <a:pPr>
              <a:defRPr/>
            </a:pPr>
            <a:fld id="{8D139A3C-6126-4267-B1AD-B9BDCD04CE4A}" type="datetimeFigureOut">
              <a:rPr lang="hu-HU"/>
              <a:pPr>
                <a:defRPr/>
              </a:pPr>
              <a:t>2021. 10. 14.</a:t>
            </a:fld>
            <a:endParaRPr lang="hu-HU"/>
          </a:p>
        </p:txBody>
      </p:sp>
      <p:sp>
        <p:nvSpPr>
          <p:cNvPr id="6" name="Élőláb helye 2"/>
          <p:cNvSpPr>
            <a:spLocks noGrp="1"/>
          </p:cNvSpPr>
          <p:nvPr>
            <p:ph type="ftr" sz="quarter" idx="11"/>
          </p:nvPr>
        </p:nvSpPr>
        <p:spPr/>
        <p:txBody>
          <a:bodyPr/>
          <a:lstStyle>
            <a:lvl1pPr>
              <a:defRPr/>
            </a:lvl1pPr>
          </a:lstStyle>
          <a:p>
            <a:pPr>
              <a:defRPr/>
            </a:pPr>
            <a:endParaRPr lang="hu-HU"/>
          </a:p>
        </p:txBody>
      </p:sp>
      <p:sp>
        <p:nvSpPr>
          <p:cNvPr id="7" name="Dia számának helye 22"/>
          <p:cNvSpPr>
            <a:spLocks noGrp="1"/>
          </p:cNvSpPr>
          <p:nvPr>
            <p:ph type="sldNum" sz="quarter" idx="12"/>
          </p:nvPr>
        </p:nvSpPr>
        <p:spPr/>
        <p:txBody>
          <a:bodyPr/>
          <a:lstStyle>
            <a:lvl1pPr>
              <a:defRPr/>
            </a:lvl1pPr>
          </a:lstStyle>
          <a:p>
            <a:pPr>
              <a:defRPr/>
            </a:pPr>
            <a:fld id="{4F1D9F7F-DDBB-412D-B39E-D9E4E2FF9715}"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381000" y="1143000"/>
            <a:ext cx="8382000" cy="1069848"/>
          </a:xfrm>
        </p:spPr>
        <p:txBody>
          <a:bodyPr/>
          <a:lstStyle>
            <a:lvl1pPr>
              <a:defRPr sz="4000" b="0" i="0" cap="none" baseline="0"/>
            </a:lvl1pPr>
          </a:lstStyle>
          <a:p>
            <a:r>
              <a:rPr lang="hu-HU" smtClean="0"/>
              <a:t>Mintacím szerkesztése</a:t>
            </a:r>
            <a:endParaRPr lang="en-US"/>
          </a:p>
        </p:txBody>
      </p:sp>
      <p:sp>
        <p:nvSpPr>
          <p:cNvPr id="3" name="Szöveg hely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hu-HU" smtClean="0"/>
              <a:t>Mintaszöveg szerkesztése</a:t>
            </a:r>
          </a:p>
        </p:txBody>
      </p:sp>
      <p:sp>
        <p:nvSpPr>
          <p:cNvPr id="4" name="Szöveg hely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hu-HU" smtClean="0"/>
              <a:t>Mintaszöveg szerkesztése</a:t>
            </a:r>
          </a:p>
        </p:txBody>
      </p:sp>
      <p:sp>
        <p:nvSpPr>
          <p:cNvPr id="5" name="Tartalom helye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6" name="Tartalom helye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25"/>
          <p:cNvSpPr>
            <a:spLocks noGrp="1"/>
          </p:cNvSpPr>
          <p:nvPr>
            <p:ph type="dt" sz="half" idx="10"/>
          </p:nvPr>
        </p:nvSpPr>
        <p:spPr/>
        <p:txBody>
          <a:bodyPr rtlCol="0"/>
          <a:lstStyle>
            <a:lvl1pPr>
              <a:defRPr/>
            </a:lvl1pPr>
          </a:lstStyle>
          <a:p>
            <a:pPr>
              <a:defRPr/>
            </a:pPr>
            <a:fld id="{96B5834A-8D7E-489F-9A08-DBC7B54DC4E4}" type="datetimeFigureOut">
              <a:rPr lang="hu-HU"/>
              <a:pPr>
                <a:defRPr/>
              </a:pPr>
              <a:t>2021. 10. 14.</a:t>
            </a:fld>
            <a:endParaRPr lang="hu-HU"/>
          </a:p>
        </p:txBody>
      </p:sp>
      <p:sp>
        <p:nvSpPr>
          <p:cNvPr id="8" name="Dia számának helye 26"/>
          <p:cNvSpPr>
            <a:spLocks noGrp="1"/>
          </p:cNvSpPr>
          <p:nvPr>
            <p:ph type="sldNum" sz="quarter" idx="11"/>
          </p:nvPr>
        </p:nvSpPr>
        <p:spPr/>
        <p:txBody>
          <a:bodyPr rtlCol="0"/>
          <a:lstStyle>
            <a:lvl1pPr>
              <a:defRPr/>
            </a:lvl1pPr>
          </a:lstStyle>
          <a:p>
            <a:pPr>
              <a:defRPr/>
            </a:pPr>
            <a:fld id="{94D02F50-7B1B-4731-A1D8-C26DD3ADE277}" type="slidenum">
              <a:rPr lang="hu-HU"/>
              <a:pPr>
                <a:defRPr/>
              </a:pPr>
              <a:t>‹#›</a:t>
            </a:fld>
            <a:endParaRPr lang="hu-HU"/>
          </a:p>
        </p:txBody>
      </p:sp>
      <p:sp>
        <p:nvSpPr>
          <p:cNvPr id="9" name="Élőláb helye 27"/>
          <p:cNvSpPr>
            <a:spLocks noGrp="1"/>
          </p:cNvSpPr>
          <p:nvPr>
            <p:ph type="ftr" sz="quarter" idx="12"/>
          </p:nvPr>
        </p:nvSpPr>
        <p:spPr/>
        <p:txBody>
          <a:bodyPr rtlCol="0"/>
          <a:lstStyle>
            <a:lvl1pPr>
              <a:defRPr/>
            </a:lvl1pPr>
          </a:lstStyle>
          <a:p>
            <a:pPr>
              <a:defRPr/>
            </a:pPr>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1143000"/>
            <a:ext cx="8229600" cy="1069848"/>
          </a:xfrm>
        </p:spPr>
        <p:txBody>
          <a:bodyPr/>
          <a:lstStyle>
            <a:lvl1pPr>
              <a:defRPr sz="4000">
                <a:solidFill>
                  <a:schemeClr val="tx2"/>
                </a:solidFill>
              </a:defRPr>
            </a:lvl1pPr>
          </a:lstStyle>
          <a:p>
            <a:r>
              <a:rPr lang="hu-HU" smtClean="0"/>
              <a:t>Mintacím szerkesztése</a:t>
            </a:r>
            <a:endParaRPr lang="en-US"/>
          </a:p>
        </p:txBody>
      </p:sp>
      <p:sp>
        <p:nvSpPr>
          <p:cNvPr id="3" name="Dátum helye 2"/>
          <p:cNvSpPr>
            <a:spLocks noGrp="1"/>
          </p:cNvSpPr>
          <p:nvPr>
            <p:ph type="dt" sz="half" idx="10"/>
          </p:nvPr>
        </p:nvSpPr>
        <p:spPr>
          <a:xfrm>
            <a:off x="6583363" y="612775"/>
            <a:ext cx="957262" cy="457200"/>
          </a:xfrm>
        </p:spPr>
        <p:txBody>
          <a:bodyPr/>
          <a:lstStyle>
            <a:lvl1pPr>
              <a:defRPr/>
            </a:lvl1pPr>
          </a:lstStyle>
          <a:p>
            <a:pPr>
              <a:defRPr/>
            </a:pPr>
            <a:fld id="{DE28C513-8034-42B5-AF82-2809927C337E}" type="datetimeFigureOut">
              <a:rPr lang="hu-HU"/>
              <a:pPr>
                <a:defRPr/>
              </a:pPr>
              <a:t>2021. 10. 14.</a:t>
            </a:fld>
            <a:endParaRPr lang="hu-HU"/>
          </a:p>
        </p:txBody>
      </p:sp>
      <p:sp>
        <p:nvSpPr>
          <p:cNvPr id="4" name="Élőláb helye 3"/>
          <p:cNvSpPr>
            <a:spLocks noGrp="1"/>
          </p:cNvSpPr>
          <p:nvPr>
            <p:ph type="ftr" sz="quarter" idx="11"/>
          </p:nvPr>
        </p:nvSpPr>
        <p:spPr/>
        <p:txBody>
          <a:bodyPr/>
          <a:lstStyle>
            <a:lvl1pPr>
              <a:defRPr/>
            </a:lvl1pPr>
          </a:lstStyle>
          <a:p>
            <a:pPr>
              <a:defRPr/>
            </a:pPr>
            <a:endParaRPr lang="hu-HU"/>
          </a:p>
        </p:txBody>
      </p:sp>
      <p:sp>
        <p:nvSpPr>
          <p:cNvPr id="5" name="Dia számának helye 4"/>
          <p:cNvSpPr>
            <a:spLocks noGrp="1"/>
          </p:cNvSpPr>
          <p:nvPr>
            <p:ph type="sldNum" sz="quarter" idx="12"/>
          </p:nvPr>
        </p:nvSpPr>
        <p:spPr/>
        <p:txBody>
          <a:bodyPr/>
          <a:lstStyle>
            <a:lvl1pPr>
              <a:defRPr/>
            </a:lvl1pPr>
          </a:lstStyle>
          <a:p>
            <a:pPr>
              <a:defRPr/>
            </a:pPr>
            <a:fld id="{53CB3A88-B60C-4DA8-832C-8ABEA42C2C88}"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3"/>
          <p:cNvSpPr>
            <a:spLocks noGrp="1"/>
          </p:cNvSpPr>
          <p:nvPr>
            <p:ph type="dt" sz="half" idx="10"/>
          </p:nvPr>
        </p:nvSpPr>
        <p:spPr/>
        <p:txBody>
          <a:bodyPr/>
          <a:lstStyle>
            <a:lvl1pPr>
              <a:defRPr/>
            </a:lvl1pPr>
          </a:lstStyle>
          <a:p>
            <a:pPr>
              <a:defRPr/>
            </a:pPr>
            <a:fld id="{CFB9B6ED-26D1-45CA-AC32-A979593A68E1}" type="datetimeFigureOut">
              <a:rPr lang="hu-HU"/>
              <a:pPr>
                <a:defRPr/>
              </a:pPr>
              <a:t>2021. 10. 14.</a:t>
            </a:fld>
            <a:endParaRPr lang="hu-HU"/>
          </a:p>
        </p:txBody>
      </p:sp>
      <p:sp>
        <p:nvSpPr>
          <p:cNvPr id="3" name="Élőláb helye 2"/>
          <p:cNvSpPr>
            <a:spLocks noGrp="1"/>
          </p:cNvSpPr>
          <p:nvPr>
            <p:ph type="ftr" sz="quarter" idx="11"/>
          </p:nvPr>
        </p:nvSpPr>
        <p:spPr/>
        <p:txBody>
          <a:bodyPr/>
          <a:lstStyle>
            <a:lvl1pPr>
              <a:defRPr/>
            </a:lvl1pPr>
          </a:lstStyle>
          <a:p>
            <a:pPr>
              <a:defRPr/>
            </a:pPr>
            <a:endParaRPr lang="hu-HU"/>
          </a:p>
        </p:txBody>
      </p:sp>
      <p:sp>
        <p:nvSpPr>
          <p:cNvPr id="4" name="Dia számának helye 22"/>
          <p:cNvSpPr>
            <a:spLocks noGrp="1"/>
          </p:cNvSpPr>
          <p:nvPr>
            <p:ph type="sldNum" sz="quarter" idx="12"/>
          </p:nvPr>
        </p:nvSpPr>
        <p:spPr/>
        <p:txBody>
          <a:bodyPr/>
          <a:lstStyle>
            <a:lvl1pPr>
              <a:defRPr/>
            </a:lvl1pPr>
          </a:lstStyle>
          <a:p>
            <a:pPr>
              <a:defRPr/>
            </a:pPr>
            <a:fld id="{D9DB9083-AD14-4B5D-94A5-F177E0336722}"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5353496" y="1101970"/>
            <a:ext cx="3383280" cy="877824"/>
          </a:xfrm>
        </p:spPr>
        <p:txBody>
          <a:bodyPr anchor="b"/>
          <a:lstStyle>
            <a:lvl1pPr algn="l">
              <a:buNone/>
              <a:defRPr sz="1800" b="1"/>
            </a:lvl1pPr>
          </a:lstStyle>
          <a:p>
            <a:r>
              <a:rPr lang="hu-HU" smtClean="0"/>
              <a:t>Mintacím szerkesztése</a:t>
            </a:r>
            <a:endParaRPr lang="en-US"/>
          </a:p>
        </p:txBody>
      </p:sp>
      <p:sp>
        <p:nvSpPr>
          <p:cNvPr id="3" name="Szöveg hely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hu-HU" smtClean="0"/>
              <a:t>Mintaszöveg szerkesztése</a:t>
            </a:r>
          </a:p>
        </p:txBody>
      </p:sp>
      <p:sp>
        <p:nvSpPr>
          <p:cNvPr id="4" name="Tartalom helye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13"/>
          <p:cNvSpPr>
            <a:spLocks noGrp="1"/>
          </p:cNvSpPr>
          <p:nvPr>
            <p:ph type="dt" sz="half" idx="10"/>
          </p:nvPr>
        </p:nvSpPr>
        <p:spPr/>
        <p:txBody>
          <a:bodyPr/>
          <a:lstStyle>
            <a:lvl1pPr>
              <a:defRPr/>
            </a:lvl1pPr>
          </a:lstStyle>
          <a:p>
            <a:pPr>
              <a:defRPr/>
            </a:pPr>
            <a:fld id="{0F6768E5-8EA7-4954-A55A-8AA677ED499D}" type="datetimeFigureOut">
              <a:rPr lang="hu-HU"/>
              <a:pPr>
                <a:defRPr/>
              </a:pPr>
              <a:t>2021. 10. 14.</a:t>
            </a:fld>
            <a:endParaRPr lang="hu-HU"/>
          </a:p>
        </p:txBody>
      </p:sp>
      <p:sp>
        <p:nvSpPr>
          <p:cNvPr id="6" name="Élőláb helye 2"/>
          <p:cNvSpPr>
            <a:spLocks noGrp="1"/>
          </p:cNvSpPr>
          <p:nvPr>
            <p:ph type="ftr" sz="quarter" idx="11"/>
          </p:nvPr>
        </p:nvSpPr>
        <p:spPr/>
        <p:txBody>
          <a:bodyPr/>
          <a:lstStyle>
            <a:lvl1pPr>
              <a:defRPr/>
            </a:lvl1pPr>
          </a:lstStyle>
          <a:p>
            <a:pPr>
              <a:defRPr/>
            </a:pPr>
            <a:endParaRPr lang="hu-HU"/>
          </a:p>
        </p:txBody>
      </p:sp>
      <p:sp>
        <p:nvSpPr>
          <p:cNvPr id="7" name="Dia számának helye 22"/>
          <p:cNvSpPr>
            <a:spLocks noGrp="1"/>
          </p:cNvSpPr>
          <p:nvPr>
            <p:ph type="sldNum" sz="quarter" idx="12"/>
          </p:nvPr>
        </p:nvSpPr>
        <p:spPr/>
        <p:txBody>
          <a:bodyPr/>
          <a:lstStyle>
            <a:lvl1pPr>
              <a:defRPr/>
            </a:lvl1pPr>
          </a:lstStyle>
          <a:p>
            <a:pPr>
              <a:defRPr/>
            </a:pPr>
            <a:fld id="{2D86A9FB-51C0-433B-A3CF-6F19F3524D75}"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hu-HU" smtClean="0"/>
              <a:t>Mintacím szerkesztése</a:t>
            </a:r>
            <a:endParaRPr lang="en-US"/>
          </a:p>
        </p:txBody>
      </p:sp>
      <p:sp>
        <p:nvSpPr>
          <p:cNvPr id="3" name="Kép hely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hu-HU" noProof="0" smtClean="0"/>
              <a:t>Kép beszúrásához kattintson az ikonra</a:t>
            </a:r>
            <a:endParaRPr lang="en-US" noProof="0" dirty="0"/>
          </a:p>
        </p:txBody>
      </p:sp>
      <p:sp>
        <p:nvSpPr>
          <p:cNvPr id="4" name="Szöveg helye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hu-HU" smtClean="0"/>
              <a:t>Mintaszöveg szerkesztése</a:t>
            </a:r>
          </a:p>
        </p:txBody>
      </p:sp>
      <p:sp>
        <p:nvSpPr>
          <p:cNvPr id="5" name="Dátum helye 13"/>
          <p:cNvSpPr>
            <a:spLocks noGrp="1"/>
          </p:cNvSpPr>
          <p:nvPr>
            <p:ph type="dt" sz="half" idx="10"/>
          </p:nvPr>
        </p:nvSpPr>
        <p:spPr/>
        <p:txBody>
          <a:bodyPr/>
          <a:lstStyle>
            <a:lvl1pPr>
              <a:defRPr/>
            </a:lvl1pPr>
          </a:lstStyle>
          <a:p>
            <a:pPr>
              <a:defRPr/>
            </a:pPr>
            <a:fld id="{E2FC55E5-B9BF-4094-A53D-9829F2D0EDDD}" type="datetimeFigureOut">
              <a:rPr lang="hu-HU"/>
              <a:pPr>
                <a:defRPr/>
              </a:pPr>
              <a:t>2021. 10. 14.</a:t>
            </a:fld>
            <a:endParaRPr lang="hu-HU"/>
          </a:p>
        </p:txBody>
      </p:sp>
      <p:sp>
        <p:nvSpPr>
          <p:cNvPr id="6" name="Élőláb helye 2"/>
          <p:cNvSpPr>
            <a:spLocks noGrp="1"/>
          </p:cNvSpPr>
          <p:nvPr>
            <p:ph type="ftr" sz="quarter" idx="11"/>
          </p:nvPr>
        </p:nvSpPr>
        <p:spPr/>
        <p:txBody>
          <a:bodyPr/>
          <a:lstStyle>
            <a:lvl1pPr>
              <a:defRPr/>
            </a:lvl1pPr>
          </a:lstStyle>
          <a:p>
            <a:pPr>
              <a:defRPr/>
            </a:pPr>
            <a:endParaRPr lang="hu-HU"/>
          </a:p>
        </p:txBody>
      </p:sp>
      <p:sp>
        <p:nvSpPr>
          <p:cNvPr id="7" name="Dia számának helye 22"/>
          <p:cNvSpPr>
            <a:spLocks noGrp="1"/>
          </p:cNvSpPr>
          <p:nvPr>
            <p:ph type="sldNum" sz="quarter" idx="12"/>
          </p:nvPr>
        </p:nvSpPr>
        <p:spPr/>
        <p:txBody>
          <a:bodyPr/>
          <a:lstStyle>
            <a:lvl1pPr>
              <a:defRPr/>
            </a:lvl1pPr>
          </a:lstStyle>
          <a:p>
            <a:pPr>
              <a:defRPr/>
            </a:pPr>
            <a:fld id="{EE16B5F2-2CB7-4724-BC77-87DFADFF6673}"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Téglalap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Téglalap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Téglalap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Téglalap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Téglalap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Lekerekített téglalap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Lekerekített téglalap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Téglalap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Téglalap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Téglalap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Téglalap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Téglalap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Téglalap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Cím helye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endParaRPr lang="en-US" smtClean="0"/>
          </a:p>
        </p:txBody>
      </p:sp>
      <p:sp>
        <p:nvSpPr>
          <p:cNvPr id="1040" name="Szöveg helye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smtClean="0"/>
          </a:p>
        </p:txBody>
      </p:sp>
      <p:sp>
        <p:nvSpPr>
          <p:cNvPr id="14" name="Dátum helye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F7C4FA12-0386-476E-8166-4E621A5DC2E9}" type="datetimeFigureOut">
              <a:rPr lang="hu-HU"/>
              <a:pPr>
                <a:defRPr/>
              </a:pPr>
              <a:t>2021. 10. 14.</a:t>
            </a:fld>
            <a:endParaRPr lang="hu-HU"/>
          </a:p>
        </p:txBody>
      </p:sp>
      <p:sp>
        <p:nvSpPr>
          <p:cNvPr id="3" name="Élőláb helye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hu-HU"/>
          </a:p>
        </p:txBody>
      </p:sp>
      <p:sp>
        <p:nvSpPr>
          <p:cNvPr id="23" name="Dia számának helye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16F4B6D3-37C2-4F9D-827A-574B45740D64}"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769" r:id="rId1"/>
    <p:sldLayoutId id="2147483761" r:id="rId2"/>
    <p:sldLayoutId id="2147483762" r:id="rId3"/>
    <p:sldLayoutId id="2147483763" r:id="rId4"/>
    <p:sldLayoutId id="2147483770" r:id="rId5"/>
    <p:sldLayoutId id="2147483771" r:id="rId6"/>
    <p:sldLayoutId id="2147483764" r:id="rId7"/>
    <p:sldLayoutId id="2147483765" r:id="rId8"/>
    <p:sldLayoutId id="2147483766" r:id="rId9"/>
    <p:sldLayoutId id="2147483767" r:id="rId10"/>
    <p:sldLayoutId id="2147483768"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0BD0D9"/>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0BD0D9"/>
        </a:buClr>
        <a:buFont typeface="Georgia" pitchFamily="18" charset="0"/>
        <a:buChar char="▫"/>
        <a:defRPr sz="2000" kern="1200">
          <a:solidFill>
            <a:srgbClr val="0BD0D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ím 1"/>
          <p:cNvSpPr>
            <a:spLocks noGrp="1"/>
          </p:cNvSpPr>
          <p:nvPr>
            <p:ph type="ctrTitle"/>
          </p:nvPr>
        </p:nvSpPr>
        <p:spPr>
          <a:xfrm>
            <a:off x="467544" y="836712"/>
            <a:ext cx="8458200" cy="2189511"/>
          </a:xfrm>
        </p:spPr>
        <p:txBody>
          <a:bodyPr/>
          <a:lstStyle/>
          <a:p>
            <a:pPr algn="ctr" eaLnBrk="1" hangingPunct="1">
              <a:spcBef>
                <a:spcPts val="600"/>
              </a:spcBef>
              <a:spcAft>
                <a:spcPts val="600"/>
              </a:spcAft>
            </a:pPr>
            <a:r>
              <a:rPr lang="hu-HU" sz="3200" dirty="0" err="1"/>
              <a:t>Plebiscites</a:t>
            </a:r>
            <a:r>
              <a:rPr lang="hu-HU" sz="3200" dirty="0"/>
              <a:t> </a:t>
            </a:r>
            <a:r>
              <a:rPr lang="hu-HU" sz="3200" dirty="0" err="1"/>
              <a:t>as</a:t>
            </a:r>
            <a:r>
              <a:rPr lang="hu-HU" sz="3200" dirty="0"/>
              <a:t> a </a:t>
            </a:r>
            <a:r>
              <a:rPr lang="hu-HU" sz="3200" dirty="0" err="1"/>
              <a:t>Tool</a:t>
            </a:r>
            <a:r>
              <a:rPr lang="hu-HU" sz="3200" dirty="0"/>
              <a:t> </a:t>
            </a:r>
            <a:r>
              <a:rPr lang="hu-HU" sz="3200" dirty="0" err="1"/>
              <a:t>for</a:t>
            </a:r>
            <a:r>
              <a:rPr lang="hu-HU" sz="3200" dirty="0"/>
              <a:t> </a:t>
            </a:r>
            <a:r>
              <a:rPr lang="hu-HU" sz="3200" dirty="0" err="1"/>
              <a:t>Resolving</a:t>
            </a:r>
            <a:r>
              <a:rPr lang="hu-HU" sz="3200" dirty="0"/>
              <a:t> </a:t>
            </a:r>
            <a:r>
              <a:rPr lang="hu-HU" sz="3200" dirty="0" err="1"/>
              <a:t>Territorial</a:t>
            </a:r>
            <a:r>
              <a:rPr lang="hu-HU" sz="3200" dirty="0"/>
              <a:t> </a:t>
            </a:r>
            <a:r>
              <a:rPr lang="hu-HU" sz="3200" dirty="0" err="1"/>
              <a:t>Conflicts</a:t>
            </a:r>
            <a:r>
              <a:rPr lang="hu-HU" sz="3200" dirty="0"/>
              <a:t> </a:t>
            </a:r>
            <a:r>
              <a:rPr lang="hu-HU" sz="3200" dirty="0" err="1"/>
              <a:t>after</a:t>
            </a:r>
            <a:r>
              <a:rPr lang="hu-HU" sz="3200" dirty="0"/>
              <a:t> </a:t>
            </a:r>
            <a:r>
              <a:rPr lang="hu-HU" sz="3200" dirty="0" err="1"/>
              <a:t>the</a:t>
            </a:r>
            <a:r>
              <a:rPr lang="hu-HU" sz="3200" dirty="0"/>
              <a:t> </a:t>
            </a:r>
            <a:r>
              <a:rPr lang="hu-HU" sz="3200" dirty="0" err="1"/>
              <a:t>First</a:t>
            </a:r>
            <a:r>
              <a:rPr lang="hu-HU" sz="3200" dirty="0"/>
              <a:t> World </a:t>
            </a:r>
            <a:r>
              <a:rPr lang="hu-HU" sz="3200" dirty="0" err="1" smtClean="0"/>
              <a:t>War</a:t>
            </a:r>
            <a:r>
              <a:rPr lang="hu-HU" sz="3200" dirty="0"/>
              <a:t/>
            </a:r>
            <a:br>
              <a:rPr lang="hu-HU" sz="3200" dirty="0"/>
            </a:br>
            <a:r>
              <a:rPr lang="hu-HU" sz="3200" dirty="0" smtClean="0"/>
              <a:t>and </a:t>
            </a:r>
            <a:r>
              <a:rPr lang="hu-HU" sz="3200" dirty="0" err="1"/>
              <a:t>its</a:t>
            </a:r>
            <a:r>
              <a:rPr lang="hu-HU" sz="3200" dirty="0"/>
              <a:t> </a:t>
            </a:r>
            <a:r>
              <a:rPr lang="hu-HU" sz="3200" dirty="0" err="1"/>
              <a:t>Use</a:t>
            </a:r>
            <a:r>
              <a:rPr lang="hu-HU" sz="3200" dirty="0"/>
              <a:t> </a:t>
            </a:r>
            <a:r>
              <a:rPr lang="hu-HU" sz="3200" dirty="0" err="1"/>
              <a:t>by</a:t>
            </a:r>
            <a:r>
              <a:rPr lang="hu-HU" sz="3200" dirty="0"/>
              <a:t> Hungary </a:t>
            </a:r>
            <a:r>
              <a:rPr lang="hu-HU" sz="3200" dirty="0" err="1"/>
              <a:t>as</a:t>
            </a:r>
            <a:r>
              <a:rPr lang="hu-HU" sz="3200" dirty="0"/>
              <a:t> an </a:t>
            </a:r>
            <a:r>
              <a:rPr lang="hu-HU" sz="3200" dirty="0" err="1"/>
              <a:t>Argument</a:t>
            </a:r>
            <a:r>
              <a:rPr lang="hu-HU" sz="3200" dirty="0"/>
              <a:t> during </a:t>
            </a:r>
            <a:r>
              <a:rPr lang="hu-HU" sz="3200" dirty="0" err="1"/>
              <a:t>the</a:t>
            </a:r>
            <a:r>
              <a:rPr lang="hu-HU" sz="3200" dirty="0"/>
              <a:t> </a:t>
            </a:r>
            <a:r>
              <a:rPr lang="hu-HU" sz="3200" dirty="0" err="1"/>
              <a:t>Peace</a:t>
            </a:r>
            <a:r>
              <a:rPr lang="hu-HU" sz="3200" dirty="0"/>
              <a:t> </a:t>
            </a:r>
            <a:r>
              <a:rPr lang="hu-HU" sz="3200" dirty="0" err="1"/>
              <a:t>Negotiations</a:t>
            </a:r>
            <a:endParaRPr lang="de-CH" sz="3200" b="1" dirty="0" smtClean="0">
              <a:latin typeface="Calibri" pitchFamily="34" charset="0"/>
            </a:endParaRPr>
          </a:p>
        </p:txBody>
      </p:sp>
      <p:sp>
        <p:nvSpPr>
          <p:cNvPr id="4" name="Szövegdoboz 3"/>
          <p:cNvSpPr txBox="1"/>
          <p:nvPr/>
        </p:nvSpPr>
        <p:spPr>
          <a:xfrm>
            <a:off x="684213" y="4149725"/>
            <a:ext cx="7920037" cy="1631216"/>
          </a:xfrm>
          <a:prstGeom prst="rect">
            <a:avLst/>
          </a:prstGeom>
          <a:noFill/>
        </p:spPr>
        <p:txBody>
          <a:bodyPr>
            <a:spAutoFit/>
          </a:bodyPr>
          <a:lstStyle/>
          <a:p>
            <a:pPr fontAlgn="auto">
              <a:spcBef>
                <a:spcPts val="0"/>
              </a:spcBef>
              <a:spcAft>
                <a:spcPts val="0"/>
              </a:spcAft>
              <a:defRPr/>
            </a:pPr>
            <a:r>
              <a:rPr lang="en-GB" sz="3200" b="1" dirty="0" err="1" smtClean="0">
                <a:solidFill>
                  <a:schemeClr val="accent1">
                    <a:lumMod val="75000"/>
                  </a:schemeClr>
                </a:solidFill>
                <a:latin typeface="Calibri" pitchFamily="34" charset="0"/>
                <a:cs typeface="+mn-cs"/>
              </a:rPr>
              <a:t>László</a:t>
            </a:r>
            <a:r>
              <a:rPr lang="en-GB" sz="3200" b="1" dirty="0" smtClean="0">
                <a:solidFill>
                  <a:schemeClr val="accent1">
                    <a:lumMod val="75000"/>
                  </a:schemeClr>
                </a:solidFill>
                <a:latin typeface="Calibri" pitchFamily="34" charset="0"/>
                <a:cs typeface="+mn-cs"/>
              </a:rPr>
              <a:t> </a:t>
            </a:r>
            <a:r>
              <a:rPr lang="en-GB" sz="3200" b="1" dirty="0" err="1" smtClean="0">
                <a:solidFill>
                  <a:schemeClr val="accent1">
                    <a:lumMod val="75000"/>
                  </a:schemeClr>
                </a:solidFill>
                <a:latin typeface="Calibri" pitchFamily="34" charset="0"/>
                <a:cs typeface="+mn-cs"/>
              </a:rPr>
              <a:t>Komáromi</a:t>
            </a:r>
            <a:endParaRPr lang="en-GB" sz="3200" b="1" dirty="0" smtClean="0">
              <a:solidFill>
                <a:schemeClr val="accent1">
                  <a:lumMod val="75000"/>
                </a:schemeClr>
              </a:solidFill>
              <a:latin typeface="Calibri" pitchFamily="34" charset="0"/>
              <a:cs typeface="+mn-cs"/>
            </a:endParaRPr>
          </a:p>
          <a:p>
            <a:pPr algn="ctr" fontAlgn="auto">
              <a:spcBef>
                <a:spcPts val="0"/>
              </a:spcBef>
              <a:spcAft>
                <a:spcPts val="0"/>
              </a:spcAft>
              <a:defRPr/>
            </a:pPr>
            <a:endParaRPr lang="en-GB" sz="800" dirty="0" smtClean="0">
              <a:solidFill>
                <a:schemeClr val="accent1">
                  <a:lumMod val="75000"/>
                </a:schemeClr>
              </a:solidFill>
              <a:latin typeface="Calibri" pitchFamily="34" charset="0"/>
              <a:cs typeface="+mn-cs"/>
            </a:endParaRPr>
          </a:p>
          <a:p>
            <a:pPr fontAlgn="auto">
              <a:spcBef>
                <a:spcPts val="0"/>
              </a:spcBef>
              <a:spcAft>
                <a:spcPts val="0"/>
              </a:spcAft>
              <a:defRPr/>
            </a:pPr>
            <a:r>
              <a:rPr lang="en-GB" sz="2000" dirty="0" err="1" smtClean="0">
                <a:solidFill>
                  <a:schemeClr val="accent1">
                    <a:lumMod val="75000"/>
                  </a:schemeClr>
                </a:solidFill>
                <a:latin typeface="Calibri" pitchFamily="34" charset="0"/>
                <a:cs typeface="+mn-cs"/>
              </a:rPr>
              <a:t>Pázmány</a:t>
            </a:r>
            <a:r>
              <a:rPr lang="en-GB" sz="2000" dirty="0" smtClean="0">
                <a:solidFill>
                  <a:schemeClr val="accent1">
                    <a:lumMod val="75000"/>
                  </a:schemeClr>
                </a:solidFill>
                <a:latin typeface="Calibri" pitchFamily="34" charset="0"/>
                <a:cs typeface="+mn-cs"/>
              </a:rPr>
              <a:t> </a:t>
            </a:r>
            <a:r>
              <a:rPr lang="en-GB" sz="2000" dirty="0" err="1" smtClean="0">
                <a:solidFill>
                  <a:schemeClr val="accent1">
                    <a:lumMod val="75000"/>
                  </a:schemeClr>
                </a:solidFill>
                <a:latin typeface="Calibri" pitchFamily="34" charset="0"/>
                <a:cs typeface="+mn-cs"/>
              </a:rPr>
              <a:t>Péter</a:t>
            </a:r>
            <a:r>
              <a:rPr lang="en-GB" sz="2000" dirty="0" smtClean="0">
                <a:solidFill>
                  <a:schemeClr val="accent1">
                    <a:lumMod val="75000"/>
                  </a:schemeClr>
                </a:solidFill>
                <a:latin typeface="Calibri" pitchFamily="34" charset="0"/>
                <a:cs typeface="+mn-cs"/>
              </a:rPr>
              <a:t> Catholic University</a:t>
            </a:r>
          </a:p>
          <a:p>
            <a:pPr fontAlgn="auto">
              <a:spcBef>
                <a:spcPts val="0"/>
              </a:spcBef>
              <a:spcAft>
                <a:spcPts val="0"/>
              </a:spcAft>
              <a:defRPr/>
            </a:pPr>
            <a:r>
              <a:rPr lang="en-GB" sz="2000" dirty="0" smtClean="0">
                <a:solidFill>
                  <a:schemeClr val="accent1">
                    <a:lumMod val="75000"/>
                  </a:schemeClr>
                </a:solidFill>
                <a:latin typeface="Calibri" pitchFamily="34" charset="0"/>
                <a:cs typeface="+mn-cs"/>
              </a:rPr>
              <a:t>Faculty of Law and Political Sciences</a:t>
            </a:r>
          </a:p>
          <a:p>
            <a:pPr fontAlgn="auto">
              <a:spcBef>
                <a:spcPts val="0"/>
              </a:spcBef>
              <a:spcAft>
                <a:spcPts val="0"/>
              </a:spcAft>
              <a:defRPr/>
            </a:pPr>
            <a:endParaRPr lang="de-CH" sz="2000" dirty="0" smtClean="0">
              <a:solidFill>
                <a:schemeClr val="accent1">
                  <a:lumMod val="75000"/>
                </a:schemeClr>
              </a:solidFill>
              <a:latin typeface="Calibri" pitchFamily="34" charset="0"/>
              <a:cs typeface="+mn-cs"/>
            </a:endParaRPr>
          </a:p>
        </p:txBody>
      </p:sp>
      <p:sp>
        <p:nvSpPr>
          <p:cNvPr id="5" name="Szövegdoboz 4"/>
          <p:cNvSpPr txBox="1"/>
          <p:nvPr/>
        </p:nvSpPr>
        <p:spPr>
          <a:xfrm>
            <a:off x="1187624" y="5732463"/>
            <a:ext cx="7416627" cy="984885"/>
          </a:xfrm>
          <a:prstGeom prst="rect">
            <a:avLst/>
          </a:prstGeom>
          <a:noFill/>
        </p:spPr>
        <p:txBody>
          <a:bodyPr wrap="square">
            <a:spAutoFit/>
          </a:bodyPr>
          <a:lstStyle/>
          <a:p>
            <a:pPr algn="r"/>
            <a:r>
              <a:rPr lang="hu-HU" dirty="0"/>
              <a:t>100 YEARS OF TREATY OF TRIANON </a:t>
            </a:r>
            <a:r>
              <a:rPr lang="hu-HU" dirty="0" smtClean="0"/>
              <a:t>–</a:t>
            </a:r>
          </a:p>
          <a:p>
            <a:pPr algn="r"/>
            <a:r>
              <a:rPr lang="hu-HU" dirty="0" smtClean="0"/>
              <a:t>DIPLOMACY</a:t>
            </a:r>
            <a:r>
              <a:rPr lang="hu-HU" dirty="0"/>
              <a:t>, STATE AND LAW ON THE TURN OF THE </a:t>
            </a:r>
            <a:r>
              <a:rPr lang="hu-HU" dirty="0" smtClean="0"/>
              <a:t>CENTURY</a:t>
            </a:r>
          </a:p>
          <a:p>
            <a:pPr algn="r"/>
            <a:r>
              <a:rPr lang="en-GB" sz="2000" dirty="0" smtClean="0">
                <a:solidFill>
                  <a:schemeClr val="bg2">
                    <a:lumMod val="50000"/>
                  </a:schemeClr>
                </a:solidFill>
              </a:rPr>
              <a:t>1</a:t>
            </a:r>
            <a:r>
              <a:rPr lang="hu-HU" sz="2000" dirty="0" smtClean="0">
                <a:solidFill>
                  <a:schemeClr val="bg2">
                    <a:lumMod val="50000"/>
                  </a:schemeClr>
                </a:solidFill>
              </a:rPr>
              <a:t>4</a:t>
            </a:r>
            <a:r>
              <a:rPr lang="en-GB" sz="2000" dirty="0" smtClean="0">
                <a:solidFill>
                  <a:schemeClr val="bg2">
                    <a:lumMod val="50000"/>
                  </a:schemeClr>
                </a:solidFill>
              </a:rPr>
              <a:t>-1</a:t>
            </a:r>
            <a:r>
              <a:rPr lang="hu-HU" sz="2000" dirty="0" smtClean="0">
                <a:solidFill>
                  <a:schemeClr val="bg2">
                    <a:lumMod val="50000"/>
                  </a:schemeClr>
                </a:solidFill>
              </a:rPr>
              <a:t>5</a:t>
            </a:r>
            <a:r>
              <a:rPr lang="en-GB" sz="2000" dirty="0" smtClean="0">
                <a:solidFill>
                  <a:schemeClr val="bg2">
                    <a:lumMod val="50000"/>
                  </a:schemeClr>
                </a:solidFill>
              </a:rPr>
              <a:t> </a:t>
            </a:r>
            <a:r>
              <a:rPr lang="hu-HU" sz="2000" dirty="0" err="1" smtClean="0">
                <a:solidFill>
                  <a:schemeClr val="bg2">
                    <a:lumMod val="50000"/>
                  </a:schemeClr>
                </a:solidFill>
              </a:rPr>
              <a:t>October</a:t>
            </a:r>
            <a:r>
              <a:rPr lang="en-GB" sz="2000" dirty="0" smtClean="0">
                <a:solidFill>
                  <a:schemeClr val="bg2">
                    <a:lumMod val="50000"/>
                  </a:schemeClr>
                </a:solidFill>
              </a:rPr>
              <a:t> </a:t>
            </a:r>
            <a:r>
              <a:rPr lang="hu-HU" sz="2000" dirty="0" smtClean="0">
                <a:solidFill>
                  <a:schemeClr val="bg2">
                    <a:lumMod val="50000"/>
                  </a:schemeClr>
                </a:solidFill>
              </a:rPr>
              <a:t>2021</a:t>
            </a:r>
            <a:endParaRPr lang="en-GB" sz="2000" dirty="0">
              <a:solidFill>
                <a:schemeClr val="bg2">
                  <a:lumMod val="50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932040" y="1628800"/>
            <a:ext cx="3898776" cy="5089054"/>
          </a:xfrm>
        </p:spPr>
        <p:txBody>
          <a:bodyPr/>
          <a:lstStyle/>
          <a:p>
            <a:r>
              <a:rPr lang="en-GB" sz="1800" dirty="0" smtClean="0">
                <a:latin typeface="Calibri" pitchFamily="34" charset="0"/>
              </a:rPr>
              <a:t>Persistence on Hungary’s territorial integrity: a hopeless matter</a:t>
            </a:r>
          </a:p>
          <a:p>
            <a:endParaRPr lang="en-GB" sz="1800" dirty="0" smtClean="0">
              <a:latin typeface="Calibri" pitchFamily="34" charset="0"/>
            </a:endParaRPr>
          </a:p>
          <a:p>
            <a:r>
              <a:rPr lang="en-GB" sz="1800" dirty="0" smtClean="0">
                <a:latin typeface="Calibri" pitchFamily="34" charset="0"/>
              </a:rPr>
              <a:t>An example of the opposite: Austria:</a:t>
            </a:r>
          </a:p>
          <a:p>
            <a:pPr lvl="1"/>
            <a:r>
              <a:rPr lang="en-GB" sz="1400" dirty="0" smtClean="0">
                <a:latin typeface="Calibri" pitchFamily="34" charset="0"/>
              </a:rPr>
              <a:t>The disintegration of the Habsburg Empire was accepted from the beginning</a:t>
            </a:r>
          </a:p>
          <a:p>
            <a:pPr lvl="1"/>
            <a:r>
              <a:rPr lang="en-GB" sz="1400" dirty="0" smtClean="0">
                <a:latin typeface="Calibri" pitchFamily="34" charset="0"/>
              </a:rPr>
              <a:t>But plebiscites in all German-speaking territories were requested</a:t>
            </a:r>
          </a:p>
          <a:p>
            <a:pPr lvl="1"/>
            <a:r>
              <a:rPr lang="en-GB" sz="1400" dirty="0" smtClean="0">
                <a:latin typeface="Calibri" pitchFamily="34" charset="0"/>
              </a:rPr>
              <a:t>→ a limited success: plebiscite in Carinthia; annexation of Burgenland</a:t>
            </a:r>
          </a:p>
          <a:p>
            <a:endParaRPr lang="en-GB" sz="2000" dirty="0" smtClean="0">
              <a:latin typeface="Calibri" pitchFamily="34" charset="0"/>
            </a:endParaRPr>
          </a:p>
          <a:p>
            <a:r>
              <a:rPr lang="en-GB" sz="1800" dirty="0" smtClean="0">
                <a:latin typeface="Calibri" pitchFamily="34" charset="0"/>
              </a:rPr>
              <a:t>Hungarian detailed request for plebiscites was late</a:t>
            </a:r>
          </a:p>
          <a:p>
            <a:r>
              <a:rPr lang="en-GB" sz="1800" dirty="0" smtClean="0">
                <a:latin typeface="Calibri" pitchFamily="34" charset="0"/>
              </a:rPr>
              <a:t>Even a partial acceptance of the preliminary terms of peace was practically impossible because of domestic politics</a:t>
            </a:r>
          </a:p>
        </p:txBody>
      </p:sp>
      <p:sp>
        <p:nvSpPr>
          <p:cNvPr id="4" name="Téglalap 3"/>
          <p:cNvSpPr/>
          <p:nvPr/>
        </p:nvSpPr>
        <p:spPr>
          <a:xfrm>
            <a:off x="395536" y="836712"/>
            <a:ext cx="8352928" cy="369332"/>
          </a:xfrm>
          <a:prstGeom prst="rect">
            <a:avLst/>
          </a:prstGeom>
        </p:spPr>
        <p:txBody>
          <a:bodyPr wrap="square">
            <a:spAutoFit/>
          </a:bodyPr>
          <a:lstStyle/>
          <a:p>
            <a:pPr lvl="0" eaLnBrk="0" hangingPunct="0">
              <a:defRPr/>
            </a:pPr>
            <a:r>
              <a:rPr lang="hu-HU" b="1" i="1" dirty="0" smtClean="0">
                <a:solidFill>
                  <a:schemeClr val="tx2"/>
                </a:solidFill>
              </a:rPr>
              <a:t>5</a:t>
            </a:r>
            <a:r>
              <a:rPr lang="en-GB" b="1" i="1" dirty="0" smtClean="0">
                <a:solidFill>
                  <a:schemeClr val="tx2"/>
                </a:solidFill>
              </a:rPr>
              <a:t>. </a:t>
            </a:r>
            <a:r>
              <a:rPr lang="en-GB" b="1" i="1" dirty="0" smtClean="0">
                <a:solidFill>
                  <a:schemeClr val="tx2"/>
                </a:solidFill>
              </a:rPr>
              <a:t>To what extent were Hungarian tactics appropriate?</a:t>
            </a:r>
            <a:endParaRPr lang="en-GB" b="1" i="1" dirty="0">
              <a:solidFill>
                <a:schemeClr val="tx2"/>
              </a:solidFill>
            </a:endParaRPr>
          </a:p>
        </p:txBody>
      </p:sp>
      <p:sp>
        <p:nvSpPr>
          <p:cNvPr id="5" name="Téglalap 4"/>
          <p:cNvSpPr/>
          <p:nvPr/>
        </p:nvSpPr>
        <p:spPr>
          <a:xfrm>
            <a:off x="251520" y="4725144"/>
            <a:ext cx="4572000" cy="769441"/>
          </a:xfrm>
          <a:prstGeom prst="rect">
            <a:avLst/>
          </a:prstGeom>
        </p:spPr>
        <p:txBody>
          <a:bodyPr>
            <a:spAutoFit/>
          </a:bodyPr>
          <a:lstStyle/>
          <a:p>
            <a:pPr algn="ctr"/>
            <a:r>
              <a:rPr lang="en-GB" sz="1400" b="1" dirty="0" smtClean="0">
                <a:latin typeface="Calibri" pitchFamily="34" charset="0"/>
              </a:rPr>
              <a:t>Signing the Peace Treaty</a:t>
            </a:r>
            <a:r>
              <a:rPr lang="hu-HU" sz="1400" b="1" dirty="0" smtClean="0">
                <a:latin typeface="Calibri" pitchFamily="34" charset="0"/>
              </a:rPr>
              <a:t> of </a:t>
            </a:r>
            <a:r>
              <a:rPr lang="en-GB" sz="1400" b="1" dirty="0" err="1" smtClean="0">
                <a:latin typeface="Calibri" pitchFamily="34" charset="0"/>
              </a:rPr>
              <a:t>Trianon</a:t>
            </a:r>
            <a:endParaRPr lang="en-GB" sz="1400" b="1" dirty="0" smtClean="0">
              <a:latin typeface="Calibri" pitchFamily="34" charset="0"/>
            </a:endParaRPr>
          </a:p>
          <a:p>
            <a:pPr algn="ctr"/>
            <a:r>
              <a:rPr lang="en-GB" sz="1400" b="1" dirty="0" smtClean="0">
                <a:latin typeface="Calibri" pitchFamily="34" charset="0"/>
              </a:rPr>
              <a:t>in Versailles, 4 June 1920</a:t>
            </a:r>
          </a:p>
          <a:p>
            <a:pPr algn="ctr"/>
            <a:endParaRPr lang="hu-HU" sz="800" dirty="0" smtClean="0"/>
          </a:p>
          <a:p>
            <a:pPr algn="ctr"/>
            <a:r>
              <a:rPr lang="en-GB" sz="800" dirty="0" smtClean="0"/>
              <a:t>Source: </a:t>
            </a:r>
            <a:r>
              <a:rPr lang="hu-HU" sz="800" dirty="0" smtClean="0"/>
              <a:t>http://en.wikipedia.org/wiki/File:Treaty_of_trianon_negotiations.jpg</a:t>
            </a:r>
            <a:endParaRPr lang="hu-HU" sz="800" dirty="0"/>
          </a:p>
        </p:txBody>
      </p:sp>
      <p:pic>
        <p:nvPicPr>
          <p:cNvPr id="25602" name="Picture 2" descr="File:Treaty of trianon negotiations.jpg"/>
          <p:cNvPicPr>
            <a:picLocks noChangeAspect="1" noChangeArrowheads="1"/>
          </p:cNvPicPr>
          <p:nvPr/>
        </p:nvPicPr>
        <p:blipFill>
          <a:blip r:embed="rId2" cstate="print"/>
          <a:srcRect/>
          <a:stretch>
            <a:fillRect/>
          </a:stretch>
        </p:blipFill>
        <p:spPr bwMode="auto">
          <a:xfrm>
            <a:off x="323528" y="1628800"/>
            <a:ext cx="4464496" cy="30439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bwMode="auto">
          <a:xfrm>
            <a:off x="467544" y="620688"/>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400" b="1" i="1" dirty="0" smtClean="0">
                <a:solidFill>
                  <a:schemeClr val="tx2"/>
                </a:solidFill>
                <a:latin typeface="+mj-lt"/>
                <a:ea typeface="+mj-ea"/>
                <a:cs typeface="+mj-cs"/>
              </a:rPr>
              <a:t>1. The Principle of Self-Determination</a:t>
            </a:r>
            <a:r>
              <a:rPr lang="hu-HU" sz="2400" b="1" i="1" dirty="0" smtClean="0">
                <a:solidFill>
                  <a:schemeClr val="tx2"/>
                </a:solidFill>
                <a:latin typeface="+mj-lt"/>
                <a:ea typeface="+mj-ea"/>
                <a:cs typeface="+mj-cs"/>
              </a:rPr>
              <a:t> (01)</a:t>
            </a:r>
            <a:endParaRPr kumimoji="0" lang="en-GB" sz="2400" b="1" i="1" u="none" strike="noStrike" kern="1200" cap="none" spc="0" normalizeH="0" baseline="0" dirty="0">
              <a:ln>
                <a:noFill/>
              </a:ln>
              <a:solidFill>
                <a:schemeClr val="tx2"/>
              </a:solidFill>
              <a:effectLst/>
              <a:uLnTx/>
              <a:uFillTx/>
              <a:latin typeface="+mj-lt"/>
              <a:ea typeface="+mj-ea"/>
              <a:cs typeface="+mj-cs"/>
            </a:endParaRPr>
          </a:p>
        </p:txBody>
      </p:sp>
      <p:sp>
        <p:nvSpPr>
          <p:cNvPr id="7" name="Szövegdoboz 6"/>
          <p:cNvSpPr txBox="1"/>
          <p:nvPr/>
        </p:nvSpPr>
        <p:spPr>
          <a:xfrm>
            <a:off x="585900" y="1628800"/>
            <a:ext cx="7992888" cy="4154984"/>
          </a:xfrm>
          <a:prstGeom prst="rect">
            <a:avLst/>
          </a:prstGeom>
          <a:noFill/>
        </p:spPr>
        <p:txBody>
          <a:bodyPr wrap="square" rtlCol="0">
            <a:spAutoFit/>
          </a:bodyPr>
          <a:lstStyle/>
          <a:p>
            <a:r>
              <a:rPr lang="en-GB" sz="2400" b="1" dirty="0" smtClean="0">
                <a:latin typeface="Calibri" pitchFamily="34" charset="0"/>
              </a:rPr>
              <a:t>President Woodrow Wilson:</a:t>
            </a:r>
          </a:p>
          <a:p>
            <a:pPr lvl="1" indent="457200">
              <a:buFont typeface="Wingdings" pitchFamily="2" charset="2"/>
              <a:buChar char="v"/>
            </a:pPr>
            <a:r>
              <a:rPr lang="en-GB" sz="2400" i="1" dirty="0" smtClean="0">
                <a:latin typeface="Calibri" pitchFamily="34" charset="0"/>
              </a:rPr>
              <a:t>“[...] </a:t>
            </a:r>
            <a:r>
              <a:rPr lang="hu-HU" sz="2400" i="1" dirty="0" smtClean="0">
                <a:latin typeface="Calibri" pitchFamily="34" charset="0"/>
              </a:rPr>
              <a:t>N</a:t>
            </a:r>
            <a:r>
              <a:rPr lang="en-GB" sz="2400" i="1" dirty="0" smtClean="0">
                <a:latin typeface="Calibri" pitchFamily="34" charset="0"/>
              </a:rPr>
              <a:t>o peace can last, or ought to last, which does not recognize and accept the principle that governments derive all their just powers from the </a:t>
            </a:r>
            <a:r>
              <a:rPr lang="en-GB" sz="2400" i="1" dirty="0" smtClean="0">
                <a:solidFill>
                  <a:srgbClr val="00B0F0"/>
                </a:solidFill>
                <a:latin typeface="Calibri" pitchFamily="34" charset="0"/>
              </a:rPr>
              <a:t>consent of the governed</a:t>
            </a:r>
            <a:r>
              <a:rPr lang="en-GB" sz="2400" i="1" dirty="0" smtClean="0">
                <a:latin typeface="Calibri" pitchFamily="34" charset="0"/>
              </a:rPr>
              <a:t>, and that no right anywhere exists to hand peoples about from sovereignty to sovereignty as if they were property. […] </a:t>
            </a:r>
            <a:r>
              <a:rPr lang="en-GB" sz="2400" i="1" dirty="0" smtClean="0">
                <a:solidFill>
                  <a:srgbClr val="00B0F0"/>
                </a:solidFill>
                <a:latin typeface="Calibri" pitchFamily="34" charset="0"/>
              </a:rPr>
              <a:t>No nation should seek to extend its polity over any other nation or people</a:t>
            </a:r>
            <a:r>
              <a:rPr lang="en-GB" sz="2400" i="1" dirty="0" smtClean="0">
                <a:latin typeface="Calibri" pitchFamily="34" charset="0"/>
              </a:rPr>
              <a:t>, but that every people should be left free to determine its own polity, its own way of development, unhindered, unthreatened, unafraid, the little along with the great and powerful. [...]” </a:t>
            </a:r>
            <a:r>
              <a:rPr lang="en-GB" sz="1600" dirty="0" smtClean="0">
                <a:latin typeface="Calibri" pitchFamily="34" charset="0"/>
              </a:rPr>
              <a:t>(Address to the Senate on 22 January 1917</a:t>
            </a:r>
            <a:r>
              <a:rPr lang="en-GB" sz="1600" dirty="0" smtClean="0">
                <a:latin typeface="Calibri" pitchFamily="34" charset="0"/>
              </a:rPr>
              <a:t>)</a:t>
            </a:r>
            <a:endParaRPr lang="en-GB" sz="1600" dirty="0" smtClean="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95536" y="1844824"/>
            <a:ext cx="8229600" cy="4797152"/>
          </a:xfrm>
        </p:spPr>
        <p:txBody>
          <a:bodyPr/>
          <a:lstStyle/>
          <a:p>
            <a:pPr>
              <a:buNone/>
            </a:pPr>
            <a:r>
              <a:rPr lang="en-GB" sz="3600" b="1" dirty="0" smtClean="0">
                <a:latin typeface="Calibri" pitchFamily="34" charset="0"/>
              </a:rPr>
              <a:t>Ambiguities</a:t>
            </a:r>
            <a:r>
              <a:rPr lang="en-GB" sz="3600" dirty="0" smtClean="0">
                <a:latin typeface="Calibri" pitchFamily="34" charset="0"/>
              </a:rPr>
              <a:t> – What does it mean?</a:t>
            </a:r>
          </a:p>
          <a:p>
            <a:r>
              <a:rPr lang="en-GB" sz="3600" i="1" dirty="0" smtClean="0">
                <a:latin typeface="Calibri" pitchFamily="34" charset="0"/>
              </a:rPr>
              <a:t>“Self-determination”:</a:t>
            </a:r>
            <a:r>
              <a:rPr lang="en-GB" sz="3600" dirty="0" smtClean="0">
                <a:latin typeface="Calibri" pitchFamily="34" charset="0"/>
              </a:rPr>
              <a:t> independence or autonomy?</a:t>
            </a:r>
          </a:p>
          <a:p>
            <a:r>
              <a:rPr lang="en-GB" sz="3600" i="1" dirty="0" smtClean="0">
                <a:latin typeface="Calibri" pitchFamily="34" charset="0"/>
              </a:rPr>
              <a:t>“People”:</a:t>
            </a:r>
            <a:r>
              <a:rPr lang="en-GB" sz="3600" dirty="0" smtClean="0">
                <a:latin typeface="Calibri" pitchFamily="34" charset="0"/>
              </a:rPr>
              <a:t> state, nation or a part of the nation?</a:t>
            </a:r>
          </a:p>
          <a:p>
            <a:r>
              <a:rPr lang="en-GB" sz="3600" i="1" dirty="0" smtClean="0">
                <a:latin typeface="Calibri" pitchFamily="34" charset="0"/>
              </a:rPr>
              <a:t>Who is entitled to decide</a:t>
            </a:r>
            <a:r>
              <a:rPr lang="en-GB" sz="3600" dirty="0" smtClean="0">
                <a:latin typeface="Calibri" pitchFamily="34" charset="0"/>
              </a:rPr>
              <a:t> on questions of self-determination?</a:t>
            </a:r>
          </a:p>
          <a:p>
            <a:r>
              <a:rPr lang="en-GB" sz="3600" dirty="0" smtClean="0">
                <a:latin typeface="Calibri" pitchFamily="34" charset="0"/>
              </a:rPr>
              <a:t>→ </a:t>
            </a:r>
            <a:r>
              <a:rPr lang="en-GB" sz="3600" b="1" dirty="0" smtClean="0">
                <a:solidFill>
                  <a:srgbClr val="FF0000"/>
                </a:solidFill>
                <a:latin typeface="Calibri" pitchFamily="34" charset="0"/>
              </a:rPr>
              <a:t>plebiscite</a:t>
            </a:r>
            <a:r>
              <a:rPr lang="en-GB" sz="3600" b="1" dirty="0" smtClean="0">
                <a:solidFill>
                  <a:srgbClr val="FF0000"/>
                </a:solidFill>
                <a:latin typeface="Calibri" pitchFamily="34" charset="0"/>
              </a:rPr>
              <a:t>?</a:t>
            </a:r>
            <a:endParaRPr lang="en-GB" sz="3600" b="1" dirty="0" smtClean="0">
              <a:solidFill>
                <a:srgbClr val="FF0000"/>
              </a:solidFill>
              <a:latin typeface="Calibri" pitchFamily="34" charset="0"/>
            </a:endParaRPr>
          </a:p>
        </p:txBody>
      </p:sp>
      <p:sp>
        <p:nvSpPr>
          <p:cNvPr id="4" name="Cím 1"/>
          <p:cNvSpPr txBox="1">
            <a:spLocks/>
          </p:cNvSpPr>
          <p:nvPr/>
        </p:nvSpPr>
        <p:spPr bwMode="auto">
          <a:xfrm>
            <a:off x="467544" y="620688"/>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400" b="1" i="1" dirty="0" smtClean="0">
                <a:solidFill>
                  <a:schemeClr val="tx2"/>
                </a:solidFill>
                <a:latin typeface="+mj-lt"/>
                <a:ea typeface="+mj-ea"/>
                <a:cs typeface="+mj-cs"/>
              </a:rPr>
              <a:t>1. The Principle of Self-Determination</a:t>
            </a:r>
            <a:r>
              <a:rPr lang="hu-HU" sz="2400" b="1" i="1" dirty="0" smtClean="0">
                <a:solidFill>
                  <a:schemeClr val="tx2"/>
                </a:solidFill>
                <a:latin typeface="+mj-lt"/>
                <a:ea typeface="+mj-ea"/>
                <a:cs typeface="+mj-cs"/>
              </a:rPr>
              <a:t> (02)</a:t>
            </a:r>
            <a:endParaRPr kumimoji="0" lang="en-GB" sz="2400" b="1" i="1" u="none" strike="noStrike" kern="1200" cap="none" spc="0" normalizeH="0" baseline="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27584" y="1124744"/>
            <a:ext cx="7483345" cy="5229199"/>
          </a:xfrm>
          <a:prstGeom prst="rect">
            <a:avLst/>
          </a:prstGeom>
          <a:noFill/>
          <a:ln w="9525">
            <a:noFill/>
            <a:miter lim="800000"/>
            <a:headEnd/>
            <a:tailEnd/>
          </a:ln>
        </p:spPr>
      </p:pic>
      <p:sp>
        <p:nvSpPr>
          <p:cNvPr id="5" name="Téglalap 4"/>
          <p:cNvSpPr/>
          <p:nvPr/>
        </p:nvSpPr>
        <p:spPr>
          <a:xfrm>
            <a:off x="179512" y="692696"/>
            <a:ext cx="8784976" cy="369332"/>
          </a:xfrm>
          <a:prstGeom prst="rect">
            <a:avLst/>
          </a:prstGeom>
        </p:spPr>
        <p:txBody>
          <a:bodyPr wrap="square">
            <a:spAutoFit/>
          </a:bodyPr>
          <a:lstStyle/>
          <a:p>
            <a:pPr lvl="0" eaLnBrk="0" hangingPunct="0">
              <a:defRPr/>
            </a:pPr>
            <a:r>
              <a:rPr lang="en-GB" b="1" i="1" dirty="0" smtClean="0">
                <a:solidFill>
                  <a:schemeClr val="tx2"/>
                </a:solidFill>
              </a:rPr>
              <a:t>2. Plebiscites held after World War I on the border of Germany and Austria (01)</a:t>
            </a:r>
            <a:endParaRPr lang="en-GB" b="1" i="1" dirty="0">
              <a:solidFill>
                <a:schemeClr val="tx2"/>
              </a:solidFill>
            </a:endParaRPr>
          </a:p>
        </p:txBody>
      </p:sp>
      <p:sp>
        <p:nvSpPr>
          <p:cNvPr id="6" name="Ellipszis 5"/>
          <p:cNvSpPr/>
          <p:nvPr/>
        </p:nvSpPr>
        <p:spPr>
          <a:xfrm>
            <a:off x="4716016" y="3573016"/>
            <a:ext cx="86409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Ellipszis 6"/>
          <p:cNvSpPr/>
          <p:nvPr/>
        </p:nvSpPr>
        <p:spPr>
          <a:xfrm>
            <a:off x="4932040" y="2132856"/>
            <a:ext cx="158417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p:cNvSpPr/>
          <p:nvPr/>
        </p:nvSpPr>
        <p:spPr>
          <a:xfrm>
            <a:off x="2267744" y="1700808"/>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Ellipszis 8"/>
          <p:cNvSpPr/>
          <p:nvPr/>
        </p:nvSpPr>
        <p:spPr>
          <a:xfrm>
            <a:off x="3563888" y="5733256"/>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Ellipszis 9"/>
          <p:cNvSpPr/>
          <p:nvPr/>
        </p:nvSpPr>
        <p:spPr>
          <a:xfrm>
            <a:off x="1331640" y="4149080"/>
            <a:ext cx="4320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Ellipszis 10"/>
          <p:cNvSpPr/>
          <p:nvPr/>
        </p:nvSpPr>
        <p:spPr>
          <a:xfrm>
            <a:off x="1187624" y="3573016"/>
            <a:ext cx="351656" cy="4236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Ellipszis 11"/>
          <p:cNvSpPr/>
          <p:nvPr/>
        </p:nvSpPr>
        <p:spPr>
          <a:xfrm>
            <a:off x="4499992" y="5229200"/>
            <a:ext cx="279648" cy="207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övegdoboz 12"/>
          <p:cNvSpPr txBox="1"/>
          <p:nvPr/>
        </p:nvSpPr>
        <p:spPr>
          <a:xfrm>
            <a:off x="827584" y="6488668"/>
            <a:ext cx="7488832" cy="246221"/>
          </a:xfrm>
          <a:prstGeom prst="rect">
            <a:avLst/>
          </a:prstGeom>
          <a:noFill/>
        </p:spPr>
        <p:txBody>
          <a:bodyPr wrap="square" rtlCol="0">
            <a:spAutoFit/>
          </a:bodyPr>
          <a:lstStyle/>
          <a:p>
            <a:pPr algn="ctr"/>
            <a:r>
              <a:rPr lang="en-GB" sz="1000" dirty="0" smtClean="0">
                <a:latin typeface="Calibri" pitchFamily="34" charset="0"/>
              </a:rPr>
              <a:t>Source: Sarah </a:t>
            </a:r>
            <a:r>
              <a:rPr lang="en-GB" sz="1000" dirty="0" err="1" smtClean="0">
                <a:latin typeface="Calibri" pitchFamily="34" charset="0"/>
              </a:rPr>
              <a:t>Wambaugh</a:t>
            </a:r>
            <a:r>
              <a:rPr lang="en-GB" sz="1000" dirty="0" smtClean="0">
                <a:latin typeface="Calibri" pitchFamily="34" charset="0"/>
              </a:rPr>
              <a:t>: Plebiscites Since the World War. Washington, 1933. p. 2.</a:t>
            </a:r>
            <a:endParaRPr lang="en-GB" sz="10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67544" y="620688"/>
            <a:ext cx="7056784" cy="369332"/>
          </a:xfrm>
          <a:prstGeom prst="rect">
            <a:avLst/>
          </a:prstGeom>
        </p:spPr>
        <p:txBody>
          <a:bodyPr wrap="square">
            <a:spAutoFit/>
          </a:bodyPr>
          <a:lstStyle/>
          <a:p>
            <a:pPr lvl="0" eaLnBrk="0" hangingPunct="0">
              <a:defRPr/>
            </a:pPr>
            <a:r>
              <a:rPr lang="en-GB" b="1" i="1" dirty="0" smtClean="0">
                <a:solidFill>
                  <a:schemeClr val="tx2"/>
                </a:solidFill>
              </a:rPr>
              <a:t>2. Plebiscites held after World War I – Germany (02)</a:t>
            </a:r>
            <a:endParaRPr lang="en-GB" b="1" i="1" dirty="0">
              <a:solidFill>
                <a:schemeClr val="tx2"/>
              </a:solidFill>
            </a:endParaRPr>
          </a:p>
        </p:txBody>
      </p:sp>
      <p:pic>
        <p:nvPicPr>
          <p:cNvPr id="2050" name="Picture 2" descr="File:Abstimmung-schleswig-1920.png"/>
          <p:cNvPicPr>
            <a:picLocks noChangeAspect="1" noChangeArrowheads="1"/>
          </p:cNvPicPr>
          <p:nvPr/>
        </p:nvPicPr>
        <p:blipFill>
          <a:blip r:embed="rId2" cstate="print"/>
          <a:srcRect/>
          <a:stretch>
            <a:fillRect/>
          </a:stretch>
        </p:blipFill>
        <p:spPr bwMode="auto">
          <a:xfrm>
            <a:off x="395536" y="1052736"/>
            <a:ext cx="4104456" cy="2791030"/>
          </a:xfrm>
          <a:prstGeom prst="rect">
            <a:avLst/>
          </a:prstGeom>
          <a:noFill/>
        </p:spPr>
      </p:pic>
      <p:sp>
        <p:nvSpPr>
          <p:cNvPr id="6" name="Szövegdoboz 5"/>
          <p:cNvSpPr txBox="1"/>
          <p:nvPr/>
        </p:nvSpPr>
        <p:spPr>
          <a:xfrm>
            <a:off x="683568" y="3861048"/>
            <a:ext cx="3528392" cy="400110"/>
          </a:xfrm>
          <a:prstGeom prst="rect">
            <a:avLst/>
          </a:prstGeom>
          <a:noFill/>
        </p:spPr>
        <p:txBody>
          <a:bodyPr wrap="square" rtlCol="0">
            <a:spAutoFit/>
          </a:bodyPr>
          <a:lstStyle/>
          <a:p>
            <a:pPr algn="ctr"/>
            <a:r>
              <a:rPr lang="en-GB" sz="1200" b="1" dirty="0" smtClean="0">
                <a:latin typeface="Calibri" pitchFamily="34" charset="0"/>
              </a:rPr>
              <a:t>The Schleswig Plebiscites (February</a:t>
            </a:r>
            <a:r>
              <a:rPr lang="hu-HU" sz="1200" b="1" dirty="0" smtClean="0">
                <a:latin typeface="Calibri" pitchFamily="34" charset="0"/>
              </a:rPr>
              <a:t>-</a:t>
            </a:r>
            <a:r>
              <a:rPr lang="en-GB" sz="1200" b="1" dirty="0" smtClean="0">
                <a:latin typeface="Calibri" pitchFamily="34" charset="0"/>
              </a:rPr>
              <a:t>March 1920)</a:t>
            </a:r>
          </a:p>
          <a:p>
            <a:pPr algn="ctr"/>
            <a:r>
              <a:rPr lang="en-GB" sz="800" dirty="0" smtClean="0">
                <a:latin typeface="Calibri" pitchFamily="34" charset="0"/>
              </a:rPr>
              <a:t>Source: http://en.wikipedia.org/wiki/File:Abstimmung-schleswig-1920.png</a:t>
            </a:r>
            <a:endParaRPr lang="en-GB" sz="800" dirty="0">
              <a:latin typeface="Calibri" pitchFamily="34" charset="0"/>
            </a:endParaRPr>
          </a:p>
        </p:txBody>
      </p:sp>
      <p:pic>
        <p:nvPicPr>
          <p:cNvPr id="2052" name="Picture 4" descr="http://go.hrw.com/venus_images/0327MC22.gif"/>
          <p:cNvPicPr>
            <a:picLocks noChangeAspect="1" noChangeArrowheads="1"/>
          </p:cNvPicPr>
          <p:nvPr/>
        </p:nvPicPr>
        <p:blipFill>
          <a:blip r:embed="rId3" cstate="print"/>
          <a:srcRect/>
          <a:stretch>
            <a:fillRect/>
          </a:stretch>
        </p:blipFill>
        <p:spPr bwMode="auto">
          <a:xfrm>
            <a:off x="4932040" y="1124744"/>
            <a:ext cx="3600400" cy="2700301"/>
          </a:xfrm>
          <a:prstGeom prst="rect">
            <a:avLst/>
          </a:prstGeom>
          <a:noFill/>
        </p:spPr>
      </p:pic>
      <p:sp>
        <p:nvSpPr>
          <p:cNvPr id="8" name="Szövegdoboz 7"/>
          <p:cNvSpPr txBox="1"/>
          <p:nvPr/>
        </p:nvSpPr>
        <p:spPr>
          <a:xfrm>
            <a:off x="4788024" y="3861048"/>
            <a:ext cx="3888432" cy="584775"/>
          </a:xfrm>
          <a:prstGeom prst="rect">
            <a:avLst/>
          </a:prstGeom>
          <a:noFill/>
        </p:spPr>
        <p:txBody>
          <a:bodyPr wrap="square" rtlCol="0">
            <a:spAutoFit/>
          </a:bodyPr>
          <a:lstStyle/>
          <a:p>
            <a:pPr algn="ctr"/>
            <a:r>
              <a:rPr lang="en-GB" sz="1200" b="1" dirty="0" smtClean="0">
                <a:latin typeface="Calibri" pitchFamily="34" charset="0"/>
              </a:rPr>
              <a:t>Plebiscites in </a:t>
            </a:r>
            <a:r>
              <a:rPr lang="en-GB" sz="1200" b="1" dirty="0" err="1" smtClean="0">
                <a:latin typeface="Calibri" pitchFamily="34" charset="0"/>
              </a:rPr>
              <a:t>Allenstein</a:t>
            </a:r>
            <a:r>
              <a:rPr lang="en-GB" sz="1200" b="1" dirty="0" smtClean="0">
                <a:latin typeface="Calibri" pitchFamily="34" charset="0"/>
              </a:rPr>
              <a:t>, </a:t>
            </a:r>
            <a:r>
              <a:rPr lang="en-GB" sz="1200" b="1" dirty="0" err="1" smtClean="0">
                <a:latin typeface="Calibri" pitchFamily="34" charset="0"/>
              </a:rPr>
              <a:t>Marienwerder</a:t>
            </a:r>
            <a:r>
              <a:rPr lang="en-GB" sz="1200" b="1" dirty="0" smtClean="0">
                <a:latin typeface="Calibri" pitchFamily="34" charset="0"/>
              </a:rPr>
              <a:t>  (July 1920)</a:t>
            </a:r>
          </a:p>
          <a:p>
            <a:pPr algn="ctr"/>
            <a:r>
              <a:rPr lang="en-GB" sz="1200" b="1" dirty="0" smtClean="0">
                <a:latin typeface="Calibri" pitchFamily="34" charset="0"/>
              </a:rPr>
              <a:t>and in Upper Silesia (March 1921)</a:t>
            </a:r>
          </a:p>
          <a:p>
            <a:pPr algn="ctr"/>
            <a:r>
              <a:rPr lang="en-GB" sz="800" dirty="0" smtClean="0">
                <a:latin typeface="Calibri" pitchFamily="34" charset="0"/>
              </a:rPr>
              <a:t>Source: </a:t>
            </a:r>
            <a:r>
              <a:rPr lang="en-GB" sz="600" dirty="0" smtClean="0">
                <a:latin typeface="Calibri" pitchFamily="34" charset="0"/>
              </a:rPr>
              <a:t>http://go.hrw.com/hrw.nd/gohrw_rls1/pKeywordResults?keyword=st9%20polish%20wwi</a:t>
            </a:r>
            <a:endParaRPr lang="en-GB" sz="600" dirty="0">
              <a:latin typeface="Calibri" pitchFamily="34" charset="0"/>
            </a:endParaRPr>
          </a:p>
        </p:txBody>
      </p:sp>
      <p:pic>
        <p:nvPicPr>
          <p:cNvPr id="2054" name="Picture 6" descr="http://upload.wikimedia.org/wikipedia/commons/d/d2/Saarbeckengebiet_map.gif"/>
          <p:cNvPicPr>
            <a:picLocks noChangeAspect="1" noChangeArrowheads="1"/>
          </p:cNvPicPr>
          <p:nvPr/>
        </p:nvPicPr>
        <p:blipFill>
          <a:blip r:embed="rId4" cstate="print"/>
          <a:srcRect/>
          <a:stretch>
            <a:fillRect/>
          </a:stretch>
        </p:blipFill>
        <p:spPr bwMode="auto">
          <a:xfrm>
            <a:off x="467544" y="4365104"/>
            <a:ext cx="2664296" cy="2387999"/>
          </a:xfrm>
          <a:prstGeom prst="rect">
            <a:avLst/>
          </a:prstGeom>
          <a:noFill/>
          <a:scene3d>
            <a:camera prst="orthographicFront"/>
            <a:lightRig rig="threePt" dir="t"/>
          </a:scene3d>
          <a:sp3d contourW="12700">
            <a:contourClr>
              <a:schemeClr val="tx1"/>
            </a:contourClr>
          </a:sp3d>
        </p:spPr>
      </p:pic>
      <p:sp>
        <p:nvSpPr>
          <p:cNvPr id="10" name="Szövegdoboz 9"/>
          <p:cNvSpPr txBox="1"/>
          <p:nvPr/>
        </p:nvSpPr>
        <p:spPr>
          <a:xfrm>
            <a:off x="3203848" y="6093296"/>
            <a:ext cx="1872208" cy="553998"/>
          </a:xfrm>
          <a:prstGeom prst="rect">
            <a:avLst/>
          </a:prstGeom>
          <a:noFill/>
        </p:spPr>
        <p:txBody>
          <a:bodyPr wrap="square" rtlCol="0">
            <a:spAutoFit/>
          </a:bodyPr>
          <a:lstStyle/>
          <a:p>
            <a:pPr algn="ctr"/>
            <a:r>
              <a:rPr lang="en-GB" sz="1200" b="1" dirty="0" smtClean="0">
                <a:latin typeface="Calibri" pitchFamily="34" charset="0"/>
              </a:rPr>
              <a:t>The Saar Plebiscite (1935)</a:t>
            </a:r>
          </a:p>
          <a:p>
            <a:pPr algn="ctr"/>
            <a:r>
              <a:rPr lang="en-GB" sz="600" dirty="0" smtClean="0">
                <a:latin typeface="Calibri" pitchFamily="34" charset="0"/>
              </a:rPr>
              <a:t>Source: http://upload.wikimedia.org/wikipedia/commons/d/d2/Saarbeckengebiet_map.gif</a:t>
            </a:r>
            <a:endParaRPr lang="en-GB" sz="600" dirty="0">
              <a:latin typeface="Calibri" pitchFamily="34" charset="0"/>
            </a:endParaRPr>
          </a:p>
        </p:txBody>
      </p:sp>
      <p:pic>
        <p:nvPicPr>
          <p:cNvPr id="2056" name="Picture 8" descr="Cantons Est"/>
          <p:cNvPicPr>
            <a:picLocks noChangeAspect="1" noChangeArrowheads="1"/>
          </p:cNvPicPr>
          <p:nvPr/>
        </p:nvPicPr>
        <p:blipFill>
          <a:blip r:embed="rId5" cstate="print"/>
          <a:srcRect/>
          <a:stretch>
            <a:fillRect/>
          </a:stretch>
        </p:blipFill>
        <p:spPr bwMode="auto">
          <a:xfrm>
            <a:off x="7164288" y="4541180"/>
            <a:ext cx="1397507" cy="2172803"/>
          </a:xfrm>
          <a:prstGeom prst="rect">
            <a:avLst/>
          </a:prstGeom>
          <a:noFill/>
          <a:scene3d>
            <a:camera prst="orthographicFront"/>
            <a:lightRig rig="threePt" dir="t"/>
          </a:scene3d>
          <a:sp3d contourW="12700">
            <a:contourClr>
              <a:schemeClr val="tx1"/>
            </a:contourClr>
          </a:sp3d>
        </p:spPr>
      </p:pic>
      <p:sp>
        <p:nvSpPr>
          <p:cNvPr id="12" name="Szövegdoboz 11"/>
          <p:cNvSpPr txBox="1"/>
          <p:nvPr/>
        </p:nvSpPr>
        <p:spPr>
          <a:xfrm>
            <a:off x="5220072" y="5013176"/>
            <a:ext cx="1872208" cy="923330"/>
          </a:xfrm>
          <a:prstGeom prst="rect">
            <a:avLst/>
          </a:prstGeom>
          <a:noFill/>
        </p:spPr>
        <p:txBody>
          <a:bodyPr wrap="square" rtlCol="0">
            <a:spAutoFit/>
          </a:bodyPr>
          <a:lstStyle/>
          <a:p>
            <a:pPr algn="ctr"/>
            <a:r>
              <a:rPr lang="en-GB" sz="1200" b="1" dirty="0" err="1" smtClean="0">
                <a:latin typeface="Calibri" pitchFamily="34" charset="0"/>
              </a:rPr>
              <a:t>Eupen</a:t>
            </a:r>
            <a:r>
              <a:rPr lang="en-GB" sz="1200" b="1" dirty="0" smtClean="0">
                <a:latin typeface="Calibri" pitchFamily="34" charset="0"/>
              </a:rPr>
              <a:t> and </a:t>
            </a:r>
            <a:r>
              <a:rPr lang="en-GB" sz="1200" b="1" dirty="0" err="1" smtClean="0">
                <a:latin typeface="Calibri" pitchFamily="34" charset="0"/>
              </a:rPr>
              <a:t>Malmédy</a:t>
            </a:r>
            <a:r>
              <a:rPr lang="en-GB" sz="1200" b="1" dirty="0" smtClean="0">
                <a:latin typeface="Calibri" pitchFamily="34" charset="0"/>
              </a:rPr>
              <a:t>: unilateral consultations (January-</a:t>
            </a:r>
            <a:r>
              <a:rPr lang="en-GB" sz="1200" b="1" dirty="0" err="1" smtClean="0">
                <a:latin typeface="Calibri" pitchFamily="34" charset="0"/>
              </a:rPr>
              <a:t>Ju</a:t>
            </a:r>
            <a:r>
              <a:rPr lang="hu-HU" sz="1200" b="1" dirty="0" err="1" smtClean="0">
                <a:latin typeface="Calibri" pitchFamily="34" charset="0"/>
              </a:rPr>
              <a:t>ly</a:t>
            </a:r>
            <a:r>
              <a:rPr lang="en-GB" sz="1200" b="1" dirty="0" smtClean="0">
                <a:latin typeface="Calibri" pitchFamily="34" charset="0"/>
              </a:rPr>
              <a:t> 1920)</a:t>
            </a:r>
          </a:p>
          <a:p>
            <a:pPr algn="ctr"/>
            <a:r>
              <a:rPr lang="en-GB" sz="600" dirty="0" smtClean="0">
                <a:latin typeface="Calibri" pitchFamily="34" charset="0"/>
              </a:rPr>
              <a:t>Source: http://reflexions.ulg.ac.be/cms/c_37111/fr/les-enroles-de-force-de-1940-1945-malgre-eux</a:t>
            </a:r>
            <a:endParaRPr lang="en-GB" sz="6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95536" y="548680"/>
            <a:ext cx="8280920" cy="369332"/>
          </a:xfrm>
          <a:prstGeom prst="rect">
            <a:avLst/>
          </a:prstGeom>
        </p:spPr>
        <p:txBody>
          <a:bodyPr wrap="square">
            <a:spAutoFit/>
          </a:bodyPr>
          <a:lstStyle/>
          <a:p>
            <a:pPr lvl="0" eaLnBrk="0" hangingPunct="0">
              <a:defRPr/>
            </a:pPr>
            <a:r>
              <a:rPr lang="en-GB" b="1" i="1" dirty="0" smtClean="0">
                <a:solidFill>
                  <a:schemeClr val="tx2"/>
                </a:solidFill>
              </a:rPr>
              <a:t>2. Plebiscites held after World War I – Austria (03)</a:t>
            </a:r>
            <a:endParaRPr lang="en-GB" b="1" i="1" dirty="0">
              <a:solidFill>
                <a:schemeClr val="tx2"/>
              </a:solidFill>
            </a:endParaRPr>
          </a:p>
        </p:txBody>
      </p:sp>
      <p:sp>
        <p:nvSpPr>
          <p:cNvPr id="6" name="Szövegdoboz 5"/>
          <p:cNvSpPr txBox="1"/>
          <p:nvPr/>
        </p:nvSpPr>
        <p:spPr>
          <a:xfrm>
            <a:off x="1259632" y="3717032"/>
            <a:ext cx="3888432" cy="430887"/>
          </a:xfrm>
          <a:prstGeom prst="rect">
            <a:avLst/>
          </a:prstGeom>
          <a:noFill/>
        </p:spPr>
        <p:txBody>
          <a:bodyPr wrap="square" rtlCol="0">
            <a:spAutoFit/>
          </a:bodyPr>
          <a:lstStyle/>
          <a:p>
            <a:pPr algn="ctr"/>
            <a:r>
              <a:rPr lang="en-GB" sz="1400" b="1" dirty="0" err="1" smtClean="0">
                <a:latin typeface="Calibri" pitchFamily="34" charset="0"/>
              </a:rPr>
              <a:t>Carinthian</a:t>
            </a:r>
            <a:r>
              <a:rPr lang="en-GB" sz="1400" b="1" dirty="0" smtClean="0">
                <a:latin typeface="Calibri" pitchFamily="34" charset="0"/>
              </a:rPr>
              <a:t> plebiscite (October 1920)</a:t>
            </a:r>
          </a:p>
          <a:p>
            <a:pPr algn="ctr"/>
            <a:r>
              <a:rPr lang="en-GB" sz="800" dirty="0" smtClean="0">
                <a:latin typeface="Calibri" pitchFamily="34" charset="0"/>
              </a:rPr>
              <a:t>Source: http://en.wikipedia.org/wiki/File:Volkabstimmung_K%C3%A4rnten_1920.svg</a:t>
            </a:r>
            <a:endParaRPr lang="en-GB" sz="800" dirty="0">
              <a:latin typeface="Calibri" pitchFamily="34" charset="0"/>
            </a:endParaRPr>
          </a:p>
        </p:txBody>
      </p:sp>
      <p:pic>
        <p:nvPicPr>
          <p:cNvPr id="18436" name="Picture 4" descr="http://www.the-burgenland-bunch.org/Newsletter/210/90th/sopron.jpg"/>
          <p:cNvPicPr>
            <a:picLocks noChangeAspect="1" noChangeArrowheads="1"/>
          </p:cNvPicPr>
          <p:nvPr/>
        </p:nvPicPr>
        <p:blipFill>
          <a:blip r:embed="rId2" cstate="print"/>
          <a:srcRect/>
          <a:stretch>
            <a:fillRect/>
          </a:stretch>
        </p:blipFill>
        <p:spPr bwMode="auto">
          <a:xfrm>
            <a:off x="6372201" y="1052737"/>
            <a:ext cx="2456986" cy="2520280"/>
          </a:xfrm>
          <a:prstGeom prst="rect">
            <a:avLst/>
          </a:prstGeom>
          <a:noFill/>
          <a:scene3d>
            <a:camera prst="orthographicFront"/>
            <a:lightRig rig="threePt" dir="t"/>
          </a:scene3d>
          <a:sp3d contourW="12700">
            <a:contourClr>
              <a:schemeClr val="tx1"/>
            </a:contourClr>
          </a:sp3d>
        </p:spPr>
      </p:pic>
      <p:sp>
        <p:nvSpPr>
          <p:cNvPr id="8" name="Szövegdoboz 7"/>
          <p:cNvSpPr txBox="1"/>
          <p:nvPr/>
        </p:nvSpPr>
        <p:spPr>
          <a:xfrm>
            <a:off x="6228184" y="3717032"/>
            <a:ext cx="2808312" cy="584775"/>
          </a:xfrm>
          <a:prstGeom prst="rect">
            <a:avLst/>
          </a:prstGeom>
          <a:noFill/>
        </p:spPr>
        <p:txBody>
          <a:bodyPr wrap="square" rtlCol="0">
            <a:spAutoFit/>
          </a:bodyPr>
          <a:lstStyle/>
          <a:p>
            <a:r>
              <a:rPr lang="en-GB" sz="1400" b="1" dirty="0" smtClean="0">
                <a:latin typeface="Calibri" pitchFamily="34" charset="0"/>
              </a:rPr>
              <a:t>Sopron Plebiscite (December 1921)</a:t>
            </a:r>
          </a:p>
          <a:p>
            <a:r>
              <a:rPr lang="en-GB" sz="1000" b="1" dirty="0" smtClean="0">
                <a:solidFill>
                  <a:srgbClr val="FF0000"/>
                </a:solidFill>
                <a:latin typeface="Calibri" pitchFamily="34" charset="0"/>
              </a:rPr>
              <a:t>Not foreseen by the Treaty of Saint-</a:t>
            </a:r>
            <a:r>
              <a:rPr lang="en-GB" sz="1000" b="1" dirty="0" err="1" smtClean="0">
                <a:solidFill>
                  <a:srgbClr val="FF0000"/>
                </a:solidFill>
                <a:latin typeface="Calibri" pitchFamily="34" charset="0"/>
              </a:rPr>
              <a:t>Germain</a:t>
            </a:r>
            <a:r>
              <a:rPr lang="en-GB" sz="1000" b="1" dirty="0" smtClean="0">
                <a:solidFill>
                  <a:srgbClr val="FF0000"/>
                </a:solidFill>
                <a:latin typeface="Calibri" pitchFamily="34" charset="0"/>
              </a:rPr>
              <a:t>!</a:t>
            </a:r>
          </a:p>
          <a:p>
            <a:r>
              <a:rPr lang="en-GB" sz="800" dirty="0" smtClean="0">
                <a:latin typeface="Calibri" pitchFamily="34" charset="0"/>
              </a:rPr>
              <a:t>Source: </a:t>
            </a:r>
            <a:r>
              <a:rPr lang="en-GB" sz="600" dirty="0" smtClean="0">
                <a:latin typeface="Calibri" pitchFamily="34" charset="0"/>
              </a:rPr>
              <a:t>http://www.the-burgenland-bunch.org/Newsletter/Newsletter210.htm</a:t>
            </a:r>
            <a:endParaRPr lang="en-GB" sz="600" dirty="0">
              <a:latin typeface="Calibri" pitchFamily="34" charset="0"/>
            </a:endParaRPr>
          </a:p>
        </p:txBody>
      </p:sp>
      <p:sp>
        <p:nvSpPr>
          <p:cNvPr id="9" name="Szövegdoboz 8"/>
          <p:cNvSpPr txBox="1"/>
          <p:nvPr/>
        </p:nvSpPr>
        <p:spPr>
          <a:xfrm>
            <a:off x="395536" y="4653136"/>
            <a:ext cx="5760640" cy="1754326"/>
          </a:xfrm>
          <a:prstGeom prst="rect">
            <a:avLst/>
          </a:prstGeom>
          <a:noFill/>
        </p:spPr>
        <p:txBody>
          <a:bodyPr wrap="square" rtlCol="0">
            <a:spAutoFit/>
          </a:bodyPr>
          <a:lstStyle/>
          <a:p>
            <a:r>
              <a:rPr lang="en-GB" b="1" dirty="0" smtClean="0"/>
              <a:t>Other proposed/demanded plebiscite</a:t>
            </a:r>
            <a:r>
              <a:rPr lang="en-GB" dirty="0" smtClean="0"/>
              <a:t>s, e.g.:</a:t>
            </a:r>
          </a:p>
          <a:p>
            <a:pPr>
              <a:buFontTx/>
              <a:buChar char="-"/>
            </a:pPr>
            <a:r>
              <a:rPr lang="en-GB" dirty="0" smtClean="0"/>
              <a:t> Alsace-Lorraine</a:t>
            </a:r>
          </a:p>
          <a:p>
            <a:pPr>
              <a:buFontTx/>
              <a:buChar char="-"/>
            </a:pPr>
            <a:r>
              <a:rPr lang="en-GB" dirty="0" smtClean="0"/>
              <a:t> All German-speaking territories of Austria, etc.</a:t>
            </a:r>
          </a:p>
          <a:p>
            <a:pPr>
              <a:buFontTx/>
              <a:buChar char="-"/>
            </a:pPr>
            <a:endParaRPr lang="en-GB" dirty="0" smtClean="0"/>
          </a:p>
          <a:p>
            <a:r>
              <a:rPr lang="en-GB" b="1" dirty="0" smtClean="0"/>
              <a:t>Allied Powers: only exceptionally</a:t>
            </a:r>
            <a:r>
              <a:rPr lang="en-GB" dirty="0" smtClean="0"/>
              <a:t>, mostly in order to escape from a dilemma</a:t>
            </a:r>
          </a:p>
        </p:txBody>
      </p:sp>
      <p:pic>
        <p:nvPicPr>
          <p:cNvPr id="5121" name="Picture 1"/>
          <p:cNvPicPr>
            <a:picLocks noChangeAspect="1" noChangeArrowheads="1"/>
          </p:cNvPicPr>
          <p:nvPr/>
        </p:nvPicPr>
        <p:blipFill>
          <a:blip r:embed="rId3" cstate="print"/>
          <a:srcRect/>
          <a:stretch>
            <a:fillRect/>
          </a:stretch>
        </p:blipFill>
        <p:spPr bwMode="auto">
          <a:xfrm>
            <a:off x="323528" y="1052736"/>
            <a:ext cx="5763870" cy="2520280"/>
          </a:xfrm>
          <a:prstGeom prst="rect">
            <a:avLst/>
          </a:prstGeom>
          <a:noFill/>
          <a:ln w="9525">
            <a:noFill/>
            <a:miter lim="800000"/>
            <a:headEnd/>
            <a:tailEnd/>
          </a:ln>
          <a:scene3d>
            <a:camera prst="orthographicFront"/>
            <a:lightRig rig="threePt" dir="t"/>
          </a:scene3d>
          <a:sp3d contourW="12700"/>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óf Apponyi Albert és a magyar békedelegáció 1920. január 5-én a Keleti pályaudvarról Párizsba indul"/>
          <p:cNvPicPr>
            <a:picLocks noChangeAspect="1" noChangeArrowheads="1"/>
          </p:cNvPicPr>
          <p:nvPr/>
        </p:nvPicPr>
        <p:blipFill>
          <a:blip r:embed="rId2" cstate="print"/>
          <a:srcRect/>
          <a:stretch>
            <a:fillRect/>
          </a:stretch>
        </p:blipFill>
        <p:spPr bwMode="auto">
          <a:xfrm>
            <a:off x="395536" y="1412776"/>
            <a:ext cx="4762500" cy="3400426"/>
          </a:xfrm>
          <a:prstGeom prst="rect">
            <a:avLst/>
          </a:prstGeom>
          <a:noFill/>
        </p:spPr>
      </p:pic>
      <p:sp>
        <p:nvSpPr>
          <p:cNvPr id="5" name="Téglalap 4"/>
          <p:cNvSpPr/>
          <p:nvPr/>
        </p:nvSpPr>
        <p:spPr>
          <a:xfrm>
            <a:off x="395536" y="620688"/>
            <a:ext cx="8352928" cy="369332"/>
          </a:xfrm>
          <a:prstGeom prst="rect">
            <a:avLst/>
          </a:prstGeom>
        </p:spPr>
        <p:txBody>
          <a:bodyPr wrap="square">
            <a:spAutoFit/>
          </a:bodyPr>
          <a:lstStyle/>
          <a:p>
            <a:pPr lvl="0" eaLnBrk="0" hangingPunct="0">
              <a:defRPr/>
            </a:pPr>
            <a:r>
              <a:rPr lang="hu-HU" b="1" i="1" dirty="0" smtClean="0">
                <a:solidFill>
                  <a:schemeClr val="tx2"/>
                </a:solidFill>
              </a:rPr>
              <a:t>3</a:t>
            </a:r>
            <a:r>
              <a:rPr lang="en-GB" b="1" i="1" dirty="0" smtClean="0">
                <a:solidFill>
                  <a:schemeClr val="tx2"/>
                </a:solidFill>
              </a:rPr>
              <a:t>. </a:t>
            </a:r>
            <a:r>
              <a:rPr lang="en-GB" b="1" i="1" dirty="0" smtClean="0">
                <a:solidFill>
                  <a:schemeClr val="tx2"/>
                </a:solidFill>
              </a:rPr>
              <a:t>The argumentation of Hungary (01)</a:t>
            </a:r>
            <a:endParaRPr lang="en-GB" b="1" i="1" dirty="0">
              <a:solidFill>
                <a:schemeClr val="tx2"/>
              </a:solidFill>
            </a:endParaRPr>
          </a:p>
        </p:txBody>
      </p:sp>
      <p:sp>
        <p:nvSpPr>
          <p:cNvPr id="7" name="Szövegdoboz 6"/>
          <p:cNvSpPr txBox="1"/>
          <p:nvPr/>
        </p:nvSpPr>
        <p:spPr>
          <a:xfrm>
            <a:off x="395536" y="4941168"/>
            <a:ext cx="4824536" cy="646331"/>
          </a:xfrm>
          <a:prstGeom prst="rect">
            <a:avLst/>
          </a:prstGeom>
          <a:noFill/>
        </p:spPr>
        <p:txBody>
          <a:bodyPr wrap="square" rtlCol="0">
            <a:spAutoFit/>
          </a:bodyPr>
          <a:lstStyle/>
          <a:p>
            <a:pPr algn="ctr"/>
            <a:r>
              <a:rPr lang="en-GB" sz="1400" b="1" dirty="0" smtClean="0">
                <a:latin typeface="Calibri" pitchFamily="34" charset="0"/>
              </a:rPr>
              <a:t>The Hungarian Peace Delegation with</a:t>
            </a:r>
            <a:r>
              <a:rPr lang="hu-HU" sz="1400" b="1" dirty="0" smtClean="0">
                <a:latin typeface="Calibri" pitchFamily="34" charset="0"/>
              </a:rPr>
              <a:t> Albert Apponyi</a:t>
            </a:r>
          </a:p>
          <a:p>
            <a:pPr algn="ctr"/>
            <a:r>
              <a:rPr lang="en-GB" sz="1400" b="1" dirty="0" smtClean="0">
                <a:latin typeface="Calibri" pitchFamily="34" charset="0"/>
              </a:rPr>
              <a:t>on 5 January 1920</a:t>
            </a:r>
            <a:r>
              <a:rPr lang="hu-HU" sz="1400" b="1" dirty="0" smtClean="0">
                <a:latin typeface="Calibri" pitchFamily="34" charset="0"/>
              </a:rPr>
              <a:t> </a:t>
            </a:r>
            <a:r>
              <a:rPr lang="en-GB" sz="1400" b="1" dirty="0" smtClean="0">
                <a:latin typeface="Calibri" pitchFamily="34" charset="0"/>
              </a:rPr>
              <a:t>at </a:t>
            </a:r>
            <a:r>
              <a:rPr lang="en-GB" sz="1400" b="1" dirty="0" err="1" smtClean="0">
                <a:latin typeface="Calibri" pitchFamily="34" charset="0"/>
              </a:rPr>
              <a:t>Keleti</a:t>
            </a:r>
            <a:r>
              <a:rPr lang="en-GB" sz="1400" b="1" dirty="0" smtClean="0">
                <a:latin typeface="Calibri" pitchFamily="34" charset="0"/>
              </a:rPr>
              <a:t> Railway Station in Budapest</a:t>
            </a:r>
          </a:p>
          <a:p>
            <a:pPr algn="ctr"/>
            <a:r>
              <a:rPr lang="en-GB" sz="800" dirty="0" smtClean="0">
                <a:latin typeface="Calibri" pitchFamily="34" charset="0"/>
              </a:rPr>
              <a:t>Source: http://tortenelemportal.hu/2010/06/apponyi-albert-parizsban/</a:t>
            </a:r>
            <a:endParaRPr lang="en-GB" sz="800" dirty="0">
              <a:latin typeface="Calibri" pitchFamily="34" charset="0"/>
            </a:endParaRPr>
          </a:p>
        </p:txBody>
      </p:sp>
      <p:sp>
        <p:nvSpPr>
          <p:cNvPr id="8" name="Szövegdoboz 7"/>
          <p:cNvSpPr txBox="1"/>
          <p:nvPr/>
        </p:nvSpPr>
        <p:spPr>
          <a:xfrm>
            <a:off x="5436096" y="1412776"/>
            <a:ext cx="3456384" cy="3970318"/>
          </a:xfrm>
          <a:prstGeom prst="rect">
            <a:avLst/>
          </a:prstGeom>
          <a:noFill/>
        </p:spPr>
        <p:txBody>
          <a:bodyPr wrap="square" rtlCol="0">
            <a:spAutoFit/>
          </a:bodyPr>
          <a:lstStyle/>
          <a:p>
            <a:r>
              <a:rPr lang="en-GB" b="1" u="sng" dirty="0" smtClean="0">
                <a:latin typeface="Calibri" pitchFamily="34" charset="0"/>
              </a:rPr>
              <a:t>Preparatory notes</a:t>
            </a:r>
            <a:r>
              <a:rPr lang="en-GB" dirty="0" smtClean="0">
                <a:latin typeface="Calibri" pitchFamily="34" charset="0"/>
              </a:rPr>
              <a:t> for the peace negotiations:</a:t>
            </a:r>
          </a:p>
          <a:p>
            <a:endParaRPr lang="en-GB" dirty="0" smtClean="0">
              <a:latin typeface="Calibri" pitchFamily="34" charset="0"/>
            </a:endParaRPr>
          </a:p>
          <a:p>
            <a:r>
              <a:rPr lang="en-GB" b="1" i="1" dirty="0" smtClean="0">
                <a:latin typeface="Calibri" pitchFamily="34" charset="0"/>
              </a:rPr>
              <a:t>Insistence on the integrity of Hungary’s historic territory</a:t>
            </a:r>
          </a:p>
          <a:p>
            <a:pPr>
              <a:buFont typeface="Arial" pitchFamily="34" charset="0"/>
              <a:buChar char="•"/>
            </a:pPr>
            <a:r>
              <a:rPr lang="en-GB" dirty="0" smtClean="0">
                <a:latin typeface="Calibri" pitchFamily="34" charset="0"/>
              </a:rPr>
              <a:t> Historic arguments</a:t>
            </a:r>
          </a:p>
          <a:p>
            <a:pPr>
              <a:buFont typeface="Arial" pitchFamily="34" charset="0"/>
              <a:buChar char="•"/>
            </a:pPr>
            <a:r>
              <a:rPr lang="en-GB" dirty="0" smtClean="0">
                <a:latin typeface="Calibri" pitchFamily="34" charset="0"/>
              </a:rPr>
              <a:t> Economic arguments</a:t>
            </a:r>
          </a:p>
          <a:p>
            <a:endParaRPr lang="en-GB" dirty="0" smtClean="0">
              <a:latin typeface="Calibri" pitchFamily="34" charset="0"/>
            </a:endParaRPr>
          </a:p>
          <a:p>
            <a:r>
              <a:rPr lang="en-GB" dirty="0" smtClean="0">
                <a:latin typeface="Calibri" pitchFamily="34" charset="0"/>
              </a:rPr>
              <a:t>but</a:t>
            </a:r>
          </a:p>
          <a:p>
            <a:endParaRPr lang="en-GB" dirty="0" smtClean="0">
              <a:latin typeface="Calibri" pitchFamily="34" charset="0"/>
            </a:endParaRPr>
          </a:p>
          <a:p>
            <a:r>
              <a:rPr lang="en-GB" b="1" i="1" dirty="0" smtClean="0">
                <a:latin typeface="Calibri" pitchFamily="34" charset="0"/>
              </a:rPr>
              <a:t>readiness to hold territorial plebiscites</a:t>
            </a:r>
          </a:p>
          <a:p>
            <a:pPr>
              <a:buFont typeface="Arial" pitchFamily="34" charset="0"/>
              <a:buChar char="•"/>
            </a:pPr>
            <a:r>
              <a:rPr lang="hu-HU" dirty="0" smtClean="0">
                <a:latin typeface="Calibri" pitchFamily="34" charset="0"/>
              </a:rPr>
              <a:t> </a:t>
            </a:r>
            <a:r>
              <a:rPr lang="en-GB" dirty="0" smtClean="0">
                <a:latin typeface="Calibri" pitchFamily="34" charset="0"/>
              </a:rPr>
              <a:t>Only general references</a:t>
            </a:r>
          </a:p>
          <a:p>
            <a:pPr>
              <a:buFont typeface="Arial" pitchFamily="34" charset="0"/>
              <a:buChar char="•"/>
            </a:pPr>
            <a:r>
              <a:rPr lang="hu-HU" dirty="0" smtClean="0">
                <a:latin typeface="Calibri" pitchFamily="34" charset="0"/>
              </a:rPr>
              <a:t> </a:t>
            </a:r>
            <a:r>
              <a:rPr lang="en-GB" dirty="0" smtClean="0">
                <a:latin typeface="Calibri" pitchFamily="34" charset="0"/>
              </a:rPr>
              <a:t>Without detailed proposals</a:t>
            </a:r>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95536" y="620688"/>
            <a:ext cx="8352928" cy="369332"/>
          </a:xfrm>
          <a:prstGeom prst="rect">
            <a:avLst/>
          </a:prstGeom>
        </p:spPr>
        <p:txBody>
          <a:bodyPr wrap="square">
            <a:spAutoFit/>
          </a:bodyPr>
          <a:lstStyle/>
          <a:p>
            <a:pPr lvl="0" eaLnBrk="0" hangingPunct="0">
              <a:defRPr/>
            </a:pPr>
            <a:r>
              <a:rPr lang="hu-HU" b="1" i="1" dirty="0" smtClean="0">
                <a:solidFill>
                  <a:schemeClr val="tx2"/>
                </a:solidFill>
              </a:rPr>
              <a:t>3</a:t>
            </a:r>
            <a:r>
              <a:rPr lang="en-GB" b="1" i="1" dirty="0" smtClean="0">
                <a:solidFill>
                  <a:schemeClr val="tx2"/>
                </a:solidFill>
              </a:rPr>
              <a:t>. </a:t>
            </a:r>
            <a:r>
              <a:rPr lang="en-GB" b="1" i="1" dirty="0" smtClean="0">
                <a:solidFill>
                  <a:schemeClr val="tx2"/>
                </a:solidFill>
              </a:rPr>
              <a:t>The argumentation of Hungary (0</a:t>
            </a:r>
            <a:r>
              <a:rPr lang="hu-HU" b="1" i="1" dirty="0" smtClean="0">
                <a:solidFill>
                  <a:schemeClr val="tx2"/>
                </a:solidFill>
              </a:rPr>
              <a:t>2</a:t>
            </a:r>
            <a:r>
              <a:rPr lang="en-GB" b="1" i="1" dirty="0" smtClean="0">
                <a:solidFill>
                  <a:schemeClr val="tx2"/>
                </a:solidFill>
              </a:rPr>
              <a:t>)</a:t>
            </a:r>
            <a:endParaRPr lang="en-GB" b="1" i="1" dirty="0">
              <a:solidFill>
                <a:schemeClr val="tx2"/>
              </a:solidFill>
            </a:endParaRPr>
          </a:p>
        </p:txBody>
      </p:sp>
      <p:pic>
        <p:nvPicPr>
          <p:cNvPr id="23554" name="Picture 2" descr="http://www.dvhh.org/history/1900s/tianon/6-trianon_ethnic_map_1920-hun.png"/>
          <p:cNvPicPr>
            <a:picLocks noChangeAspect="1" noChangeArrowheads="1"/>
          </p:cNvPicPr>
          <p:nvPr/>
        </p:nvPicPr>
        <p:blipFill>
          <a:blip r:embed="rId2" cstate="print"/>
          <a:srcRect/>
          <a:stretch>
            <a:fillRect/>
          </a:stretch>
        </p:blipFill>
        <p:spPr bwMode="auto">
          <a:xfrm>
            <a:off x="251520" y="1268760"/>
            <a:ext cx="4255733" cy="2808313"/>
          </a:xfrm>
          <a:prstGeom prst="rect">
            <a:avLst/>
          </a:prstGeom>
          <a:noFill/>
        </p:spPr>
      </p:pic>
      <p:sp>
        <p:nvSpPr>
          <p:cNvPr id="7" name="Szövegdoboz 6"/>
          <p:cNvSpPr txBox="1"/>
          <p:nvPr/>
        </p:nvSpPr>
        <p:spPr>
          <a:xfrm>
            <a:off x="4788024" y="1268760"/>
            <a:ext cx="4104456" cy="5632311"/>
          </a:xfrm>
          <a:prstGeom prst="rect">
            <a:avLst/>
          </a:prstGeom>
          <a:noFill/>
        </p:spPr>
        <p:txBody>
          <a:bodyPr wrap="square" rtlCol="0">
            <a:spAutoFit/>
          </a:bodyPr>
          <a:lstStyle/>
          <a:p>
            <a:pPr>
              <a:buNone/>
            </a:pPr>
            <a:r>
              <a:rPr lang="en-GB" b="1" u="sng" dirty="0" smtClean="0">
                <a:latin typeface="Calibri" pitchFamily="34" charset="0"/>
              </a:rPr>
              <a:t>After having received the terms of peace</a:t>
            </a:r>
            <a:r>
              <a:rPr lang="en-GB" b="1" dirty="0" smtClean="0">
                <a:latin typeface="Calibri" pitchFamily="34" charset="0"/>
              </a:rPr>
              <a:t> </a:t>
            </a:r>
            <a:r>
              <a:rPr lang="en-GB" dirty="0" smtClean="0">
                <a:latin typeface="Calibri" pitchFamily="34" charset="0"/>
              </a:rPr>
              <a:t>(15 January 1920):</a:t>
            </a:r>
          </a:p>
          <a:p>
            <a:pPr>
              <a:buNone/>
            </a:pPr>
            <a:endParaRPr lang="en-GB" dirty="0" smtClean="0">
              <a:latin typeface="Calibri" pitchFamily="34" charset="0"/>
            </a:endParaRPr>
          </a:p>
          <a:p>
            <a:pPr>
              <a:buNone/>
            </a:pPr>
            <a:r>
              <a:rPr lang="en-GB" b="1" dirty="0" smtClean="0">
                <a:latin typeface="Calibri" pitchFamily="34" charset="0"/>
              </a:rPr>
              <a:t>Still insisting on historic borders</a:t>
            </a:r>
          </a:p>
          <a:p>
            <a:pPr>
              <a:buNone/>
            </a:pPr>
            <a:endParaRPr lang="en-GB" dirty="0" smtClean="0">
              <a:latin typeface="Calibri" pitchFamily="34" charset="0"/>
            </a:endParaRPr>
          </a:p>
          <a:p>
            <a:pPr>
              <a:buNone/>
            </a:pPr>
            <a:r>
              <a:rPr lang="en-GB" dirty="0" smtClean="0">
                <a:latin typeface="Calibri" pitchFamily="34" charset="0"/>
              </a:rPr>
              <a:t>but</a:t>
            </a:r>
          </a:p>
          <a:p>
            <a:pPr>
              <a:buNone/>
            </a:pPr>
            <a:endParaRPr lang="en-GB" dirty="0" smtClean="0">
              <a:latin typeface="Calibri" pitchFamily="34" charset="0"/>
            </a:endParaRPr>
          </a:p>
          <a:p>
            <a:pPr>
              <a:buNone/>
            </a:pPr>
            <a:r>
              <a:rPr lang="hu-HU" b="1" dirty="0" smtClean="0">
                <a:latin typeface="Calibri" pitchFamily="34" charset="0"/>
              </a:rPr>
              <a:t>w</a:t>
            </a:r>
            <a:r>
              <a:rPr lang="en-GB" b="1" dirty="0" err="1" smtClean="0">
                <a:latin typeface="Calibri" pitchFamily="34" charset="0"/>
              </a:rPr>
              <a:t>ith</a:t>
            </a:r>
            <a:r>
              <a:rPr lang="en-GB" b="1" dirty="0" smtClean="0">
                <a:latin typeface="Calibri" pitchFamily="34" charset="0"/>
              </a:rPr>
              <a:t> a more emphasized claim for plebiscites</a:t>
            </a:r>
            <a:r>
              <a:rPr lang="hu-HU" b="1" dirty="0" smtClean="0">
                <a:latin typeface="Calibri" pitchFamily="34" charset="0"/>
              </a:rPr>
              <a:t>:</a:t>
            </a:r>
          </a:p>
          <a:p>
            <a:pPr>
              <a:buNone/>
            </a:pPr>
            <a:endParaRPr lang="hu-HU" dirty="0" smtClean="0">
              <a:latin typeface="Calibri" pitchFamily="34" charset="0"/>
            </a:endParaRPr>
          </a:p>
          <a:p>
            <a:pPr>
              <a:buNone/>
            </a:pPr>
            <a:r>
              <a:rPr lang="en-GB" dirty="0" err="1" smtClean="0">
                <a:latin typeface="Calibri" pitchFamily="34" charset="0"/>
              </a:rPr>
              <a:t>Apponyi’s</a:t>
            </a:r>
            <a:r>
              <a:rPr lang="en-GB" dirty="0" smtClean="0">
                <a:latin typeface="Calibri" pitchFamily="34" charset="0"/>
              </a:rPr>
              <a:t> </a:t>
            </a:r>
            <a:r>
              <a:rPr lang="en-GB" dirty="0" err="1" smtClean="0">
                <a:latin typeface="Calibri" pitchFamily="34" charset="0"/>
              </a:rPr>
              <a:t>spe</a:t>
            </a:r>
            <a:r>
              <a:rPr lang="hu-HU" dirty="0" smtClean="0">
                <a:latin typeface="Calibri" pitchFamily="34" charset="0"/>
              </a:rPr>
              <a:t>e</a:t>
            </a:r>
            <a:r>
              <a:rPr lang="en-GB" dirty="0" err="1" smtClean="0">
                <a:latin typeface="Calibri" pitchFamily="34" charset="0"/>
              </a:rPr>
              <a:t>ch</a:t>
            </a:r>
            <a:r>
              <a:rPr lang="en-GB" dirty="0" smtClean="0">
                <a:latin typeface="Calibri" pitchFamily="34" charset="0"/>
              </a:rPr>
              <a:t> on 16 January:</a:t>
            </a:r>
          </a:p>
          <a:p>
            <a:pPr>
              <a:buFont typeface="Arial" pitchFamily="34" charset="0"/>
              <a:buChar char="•"/>
            </a:pPr>
            <a:r>
              <a:rPr lang="hu-HU" dirty="0" smtClean="0">
                <a:latin typeface="Calibri" pitchFamily="34" charset="0"/>
              </a:rPr>
              <a:t> „</a:t>
            </a:r>
            <a:r>
              <a:rPr lang="en-GB" i="1" dirty="0" smtClean="0">
                <a:latin typeface="Calibri" pitchFamily="34" charset="0"/>
              </a:rPr>
              <a:t>we demand a plebiscite on those parts of Hungary that are now on the point of being severed from us</a:t>
            </a:r>
            <a:r>
              <a:rPr lang="hu-HU" i="1" dirty="0" smtClean="0">
                <a:latin typeface="Calibri" pitchFamily="34" charset="0"/>
              </a:rPr>
              <a:t>”</a:t>
            </a:r>
          </a:p>
          <a:p>
            <a:pPr>
              <a:buNone/>
            </a:pPr>
            <a:endParaRPr lang="hu-HU" i="1" dirty="0" smtClean="0">
              <a:latin typeface="Calibri" pitchFamily="34" charset="0"/>
            </a:endParaRPr>
          </a:p>
          <a:p>
            <a:pPr>
              <a:buNone/>
            </a:pPr>
            <a:r>
              <a:rPr lang="en-GB" dirty="0" smtClean="0">
                <a:latin typeface="Calibri" pitchFamily="34" charset="0"/>
              </a:rPr>
              <a:t>Official reply to the peace conditions on 12 February:</a:t>
            </a:r>
          </a:p>
          <a:p>
            <a:pPr>
              <a:buFont typeface="Arial" pitchFamily="34" charset="0"/>
              <a:buChar char="•"/>
            </a:pPr>
            <a:r>
              <a:rPr lang="hu-HU" i="1" dirty="0" smtClean="0">
                <a:latin typeface="Calibri" pitchFamily="34" charset="0"/>
              </a:rPr>
              <a:t> </a:t>
            </a:r>
            <a:r>
              <a:rPr lang="en-GB" i="1" dirty="0" smtClean="0">
                <a:latin typeface="Calibri" pitchFamily="34" charset="0"/>
              </a:rPr>
              <a:t>Detailed articles on how plebiscites should be organised</a:t>
            </a:r>
          </a:p>
          <a:p>
            <a:pPr>
              <a:buNone/>
            </a:pPr>
            <a:endParaRPr lang="en-GB" dirty="0">
              <a:latin typeface="Calibri" pitchFamily="34" charset="0"/>
            </a:endParaRPr>
          </a:p>
        </p:txBody>
      </p:sp>
      <p:sp>
        <p:nvSpPr>
          <p:cNvPr id="8" name="Szövegdoboz 7"/>
          <p:cNvSpPr txBox="1"/>
          <p:nvPr/>
        </p:nvSpPr>
        <p:spPr>
          <a:xfrm>
            <a:off x="323528" y="4149080"/>
            <a:ext cx="4104456" cy="215444"/>
          </a:xfrm>
          <a:prstGeom prst="rect">
            <a:avLst/>
          </a:prstGeom>
          <a:noFill/>
        </p:spPr>
        <p:txBody>
          <a:bodyPr wrap="square" rtlCol="0">
            <a:spAutoFit/>
          </a:bodyPr>
          <a:lstStyle/>
          <a:p>
            <a:pPr algn="ctr"/>
            <a:r>
              <a:rPr lang="en-GB" sz="800" smtClean="0"/>
              <a:t>Source: http://www.dvhh.org/history/1900s/Trianon-index.htm</a:t>
            </a:r>
            <a:endParaRPr lang="en-GB" sz="800"/>
          </a:p>
        </p:txBody>
      </p:sp>
      <p:sp>
        <p:nvSpPr>
          <p:cNvPr id="9" name="Szövegdoboz 8"/>
          <p:cNvSpPr txBox="1"/>
          <p:nvPr/>
        </p:nvSpPr>
        <p:spPr>
          <a:xfrm>
            <a:off x="323528" y="4581128"/>
            <a:ext cx="4176464" cy="923330"/>
          </a:xfrm>
          <a:prstGeom prst="rect">
            <a:avLst/>
          </a:prstGeom>
          <a:noFill/>
        </p:spPr>
        <p:txBody>
          <a:bodyPr wrap="square" rtlCol="0">
            <a:spAutoFit/>
          </a:bodyPr>
          <a:lstStyle/>
          <a:p>
            <a:r>
              <a:rPr lang="en-GB" b="1" dirty="0" smtClean="0"/>
              <a:t>Terms of peace:</a:t>
            </a:r>
            <a:r>
              <a:rPr lang="hu-HU" dirty="0" smtClean="0"/>
              <a:t> d</a:t>
            </a:r>
            <a:r>
              <a:rPr lang="en-GB" dirty="0" err="1" smtClean="0"/>
              <a:t>isannexation</a:t>
            </a:r>
            <a:r>
              <a:rPr lang="en-GB" dirty="0" smtClean="0"/>
              <a:t> of</a:t>
            </a:r>
          </a:p>
          <a:p>
            <a:pPr>
              <a:buFont typeface="Arial" pitchFamily="34" charset="0"/>
              <a:buChar char="•"/>
            </a:pPr>
            <a:r>
              <a:rPr lang="en-GB" dirty="0" smtClean="0"/>
              <a:t> about two-thirds of Hungarian territory</a:t>
            </a:r>
          </a:p>
          <a:p>
            <a:pPr>
              <a:buFont typeface="Arial" pitchFamily="34" charset="0"/>
              <a:buChar char="•"/>
            </a:pPr>
            <a:r>
              <a:rPr lang="en-GB" dirty="0" smtClean="0"/>
              <a:t> 3.</a:t>
            </a:r>
            <a:r>
              <a:rPr lang="hu-HU" dirty="0" smtClean="0"/>
              <a:t>2</a:t>
            </a:r>
            <a:r>
              <a:rPr lang="en-GB" dirty="0" smtClean="0"/>
              <a:t> million ethnic Hungarians</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23528" y="1340768"/>
            <a:ext cx="8496944" cy="5256584"/>
          </a:xfrm>
        </p:spPr>
        <p:txBody>
          <a:bodyPr/>
          <a:lstStyle/>
          <a:p>
            <a:r>
              <a:rPr lang="en-GB" dirty="0" smtClean="0">
                <a:latin typeface="Calibri" pitchFamily="34" charset="0"/>
              </a:rPr>
              <a:t>Hungarian claims were rejected:</a:t>
            </a:r>
          </a:p>
          <a:p>
            <a:pPr lvl="1"/>
            <a:r>
              <a:rPr lang="hu-HU" sz="3200" dirty="0" smtClean="0">
                <a:latin typeface="Calibri" pitchFamily="34" charset="0"/>
              </a:rPr>
              <a:t>"</a:t>
            </a:r>
            <a:r>
              <a:rPr lang="en-GB" sz="3200" dirty="0" smtClean="0">
                <a:latin typeface="Calibri" pitchFamily="34" charset="0"/>
              </a:rPr>
              <a:t>any modification of the frontiers fixed by them would lead to inconveniences graver than those proclaimed by the Hungarian Delegation</a:t>
            </a:r>
            <a:r>
              <a:rPr lang="hu-HU" sz="3200" dirty="0" smtClean="0">
                <a:latin typeface="Calibri" pitchFamily="34" charset="0"/>
              </a:rPr>
              <a:t>"</a:t>
            </a:r>
          </a:p>
          <a:p>
            <a:pPr lvl="2"/>
            <a:r>
              <a:rPr lang="hu-HU" sz="2200" dirty="0" smtClean="0">
                <a:latin typeface="Calibri" pitchFamily="34" charset="0"/>
              </a:rPr>
              <a:t>"</a:t>
            </a:r>
            <a:r>
              <a:rPr lang="en-GB" sz="2200" dirty="0" smtClean="0">
                <a:latin typeface="Calibri" pitchFamily="34" charset="0"/>
              </a:rPr>
              <a:t>a popular vote</a:t>
            </a:r>
            <a:r>
              <a:rPr lang="hu-HU" sz="2200" dirty="0" smtClean="0">
                <a:latin typeface="Calibri" pitchFamily="34" charset="0"/>
              </a:rPr>
              <a:t> […] </a:t>
            </a:r>
            <a:r>
              <a:rPr lang="en-GB" sz="2200" dirty="0" smtClean="0">
                <a:latin typeface="Calibri" pitchFamily="34" charset="0"/>
              </a:rPr>
              <a:t>would not offer a result differing sensibly from those which they </a:t>
            </a:r>
            <a:r>
              <a:rPr lang="hu-HU" sz="2200" dirty="0" smtClean="0">
                <a:latin typeface="Calibri" pitchFamily="34" charset="0"/>
              </a:rPr>
              <a:t>[</a:t>
            </a:r>
            <a:r>
              <a:rPr lang="hu-HU" sz="2200" dirty="0" err="1" smtClean="0">
                <a:latin typeface="Calibri" pitchFamily="34" charset="0"/>
              </a:rPr>
              <a:t>the</a:t>
            </a:r>
            <a:r>
              <a:rPr lang="hu-HU" sz="2200" dirty="0" smtClean="0">
                <a:latin typeface="Calibri" pitchFamily="34" charset="0"/>
              </a:rPr>
              <a:t> </a:t>
            </a:r>
            <a:r>
              <a:rPr lang="hu-HU" sz="2200" dirty="0" err="1" smtClean="0">
                <a:latin typeface="Calibri" pitchFamily="34" charset="0"/>
              </a:rPr>
              <a:t>Allied</a:t>
            </a:r>
            <a:r>
              <a:rPr lang="hu-HU" sz="2200" dirty="0" smtClean="0">
                <a:latin typeface="Calibri" pitchFamily="34" charset="0"/>
              </a:rPr>
              <a:t> </a:t>
            </a:r>
            <a:r>
              <a:rPr lang="hu-HU" sz="2200" dirty="0" err="1" smtClean="0">
                <a:latin typeface="Calibri" pitchFamily="34" charset="0"/>
              </a:rPr>
              <a:t>Powers</a:t>
            </a:r>
            <a:r>
              <a:rPr lang="hu-HU" sz="2200" dirty="0" smtClean="0">
                <a:latin typeface="Calibri" pitchFamily="34" charset="0"/>
              </a:rPr>
              <a:t>] </a:t>
            </a:r>
            <a:r>
              <a:rPr lang="en-GB" sz="2200" dirty="0" smtClean="0">
                <a:latin typeface="Calibri" pitchFamily="34" charset="0"/>
              </a:rPr>
              <a:t>have arrived at after a minute study of the ethnographic conditions of Central Europe and of national aspirations</a:t>
            </a:r>
            <a:r>
              <a:rPr lang="hu-HU" sz="2200" dirty="0" smtClean="0">
                <a:latin typeface="Calibri" pitchFamily="34" charset="0"/>
              </a:rPr>
              <a:t>"</a:t>
            </a:r>
          </a:p>
          <a:p>
            <a:pPr lvl="2"/>
            <a:r>
              <a:rPr lang="hu-HU" sz="2200" dirty="0" smtClean="0">
                <a:latin typeface="Calibri" pitchFamily="34" charset="0"/>
              </a:rPr>
              <a:t>"</a:t>
            </a:r>
            <a:r>
              <a:rPr lang="en-GB" sz="2200" dirty="0" smtClean="0">
                <a:latin typeface="Calibri" pitchFamily="34" charset="0"/>
              </a:rPr>
              <a:t>The will of the people was expressed in the October and November of 1918 at the collapse of the Dual Monarchy when the populations, oppressed for so long, united with their Italian, </a:t>
            </a:r>
            <a:r>
              <a:rPr lang="en-GB" sz="2200" dirty="0" err="1" smtClean="0">
                <a:latin typeface="Calibri" pitchFamily="34" charset="0"/>
              </a:rPr>
              <a:t>Roumanian</a:t>
            </a:r>
            <a:r>
              <a:rPr lang="en-GB" sz="2200" dirty="0" smtClean="0">
                <a:latin typeface="Calibri" pitchFamily="34" charset="0"/>
              </a:rPr>
              <a:t>, </a:t>
            </a:r>
            <a:r>
              <a:rPr lang="en-GB" sz="2200" dirty="0" err="1" smtClean="0">
                <a:latin typeface="Calibri" pitchFamily="34" charset="0"/>
              </a:rPr>
              <a:t>Yougo</a:t>
            </a:r>
            <a:r>
              <a:rPr lang="en-GB" sz="2200" dirty="0" smtClean="0">
                <a:latin typeface="Calibri" pitchFamily="34" charset="0"/>
              </a:rPr>
              <a:t>-Slav and </a:t>
            </a:r>
            <a:r>
              <a:rPr lang="en-GB" sz="2200" dirty="0" err="1" smtClean="0">
                <a:latin typeface="Calibri" pitchFamily="34" charset="0"/>
              </a:rPr>
              <a:t>Czecho</a:t>
            </a:r>
            <a:r>
              <a:rPr lang="en-GB" sz="2200" dirty="0" smtClean="0">
                <a:latin typeface="Calibri" pitchFamily="34" charset="0"/>
              </a:rPr>
              <a:t>-Slovak kindred</a:t>
            </a:r>
            <a:r>
              <a:rPr lang="hu-HU" sz="2200" dirty="0" smtClean="0">
                <a:latin typeface="Calibri" pitchFamily="34" charset="0"/>
              </a:rPr>
              <a:t>."</a:t>
            </a:r>
            <a:endParaRPr lang="hu-HU" sz="2200" dirty="0">
              <a:latin typeface="Calibri" pitchFamily="34" charset="0"/>
            </a:endParaRPr>
          </a:p>
        </p:txBody>
      </p:sp>
      <p:sp>
        <p:nvSpPr>
          <p:cNvPr id="4" name="Téglalap 3"/>
          <p:cNvSpPr/>
          <p:nvPr/>
        </p:nvSpPr>
        <p:spPr>
          <a:xfrm>
            <a:off x="395536" y="620688"/>
            <a:ext cx="8352928" cy="369332"/>
          </a:xfrm>
          <a:prstGeom prst="rect">
            <a:avLst/>
          </a:prstGeom>
        </p:spPr>
        <p:txBody>
          <a:bodyPr wrap="square">
            <a:spAutoFit/>
          </a:bodyPr>
          <a:lstStyle/>
          <a:p>
            <a:pPr lvl="0" eaLnBrk="0" hangingPunct="0">
              <a:defRPr/>
            </a:pPr>
            <a:r>
              <a:rPr lang="hu-HU" b="1" i="1" dirty="0" smtClean="0">
                <a:solidFill>
                  <a:schemeClr val="tx2"/>
                </a:solidFill>
              </a:rPr>
              <a:t>4</a:t>
            </a:r>
            <a:r>
              <a:rPr lang="en-GB" b="1" i="1" dirty="0" smtClean="0">
                <a:solidFill>
                  <a:schemeClr val="tx2"/>
                </a:solidFill>
              </a:rPr>
              <a:t>. </a:t>
            </a:r>
            <a:r>
              <a:rPr lang="en-GB" b="1" i="1" dirty="0" smtClean="0">
                <a:solidFill>
                  <a:schemeClr val="tx2"/>
                </a:solidFill>
              </a:rPr>
              <a:t>The reply of the Allied Powers (6 May 1920)</a:t>
            </a:r>
            <a:endParaRPr lang="en-GB" b="1" i="1" dirty="0">
              <a:solidFill>
                <a:schemeClr val="tx2"/>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ánu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Urbánu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ánus">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2246</TotalTime>
  <Words>827</Words>
  <Application>Microsoft Office PowerPoint</Application>
  <PresentationFormat>Diavetítés a képernyőre (4:3 oldalarány)</PresentationFormat>
  <Paragraphs>92</Paragraphs>
  <Slides>10</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10</vt:i4>
      </vt:variant>
    </vt:vector>
  </HeadingPairs>
  <TitlesOfParts>
    <vt:vector size="17" baseType="lpstr">
      <vt:lpstr>Arial</vt:lpstr>
      <vt:lpstr>Calibri</vt:lpstr>
      <vt:lpstr>Georgia</vt:lpstr>
      <vt:lpstr>Trebuchet MS</vt:lpstr>
      <vt:lpstr>Wingdings</vt:lpstr>
      <vt:lpstr>Wingdings 2</vt:lpstr>
      <vt:lpstr>Urbánus</vt:lpstr>
      <vt:lpstr>Plebiscites as a Tool for Resolving Territorial Conflicts after the First World War and its Use by Hungary as an Argument during the Peace Negotiations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Parliaments, referendums and political culture: Experiences from inter-war Estonia and Ireland</dc:title>
  <dc:creator>SDG</dc:creator>
  <cp:lastModifiedBy>Komáromi László</cp:lastModifiedBy>
  <cp:revision>125</cp:revision>
  <dcterms:created xsi:type="dcterms:W3CDTF">2013-08-31T18:49:02Z</dcterms:created>
  <dcterms:modified xsi:type="dcterms:W3CDTF">2021-10-14T21:22:11Z</dcterms:modified>
</cp:coreProperties>
</file>