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7411260-2CFE-4C7F-A9B8-351798AE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4" y="5011670"/>
            <a:ext cx="7772400" cy="1026594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and criticism of the European consumer law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E51BC4-FD77-44B4-8AC9-FF23296A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1525" y="4390845"/>
            <a:ext cx="3571335" cy="20323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100 YEARS OF TREATY OF TRIANON – DIPLOMACY,</a:t>
            </a:r>
          </a:p>
          <a:p>
            <a:r>
              <a:rPr lang="en-US" dirty="0"/>
              <a:t>STATE AND LAW ON THE TURN OF THE </a:t>
            </a:r>
            <a:r>
              <a:rPr lang="en-US" dirty="0" smtClean="0"/>
              <a:t>CENTURY</a:t>
            </a:r>
            <a:endParaRPr lang="hu-HU" dirty="0" smtClean="0"/>
          </a:p>
          <a:p>
            <a:r>
              <a:rPr lang="hu-HU" dirty="0"/>
              <a:t>International </a:t>
            </a:r>
            <a:r>
              <a:rPr lang="hu-HU" dirty="0" err="1" smtClean="0"/>
              <a:t>conference</a:t>
            </a:r>
            <a:endParaRPr lang="hu-HU" dirty="0" smtClean="0"/>
          </a:p>
          <a:p>
            <a:r>
              <a:rPr lang="en-US" dirty="0"/>
              <a:t>University of </a:t>
            </a:r>
            <a:r>
              <a:rPr lang="en-US" dirty="0" err="1"/>
              <a:t>Pavol</a:t>
            </a:r>
            <a:r>
              <a:rPr lang="en-US" dirty="0"/>
              <a:t> </a:t>
            </a:r>
            <a:r>
              <a:rPr lang="en-US" dirty="0" err="1"/>
              <a:t>Jozef</a:t>
            </a:r>
            <a:r>
              <a:rPr lang="en-US" dirty="0"/>
              <a:t> </a:t>
            </a:r>
            <a:r>
              <a:rPr lang="en-US" dirty="0" err="1"/>
              <a:t>Šafárik</a:t>
            </a:r>
            <a:r>
              <a:rPr lang="en-US" dirty="0"/>
              <a:t> in </a:t>
            </a:r>
            <a:r>
              <a:rPr lang="en-US" dirty="0" err="1"/>
              <a:t>Košice</a:t>
            </a:r>
            <a:r>
              <a:rPr lang="en-US" dirty="0"/>
              <a:t> – Faculty of Law (online) </a:t>
            </a:r>
            <a:endParaRPr lang="hu-HU" dirty="0" smtClean="0"/>
          </a:p>
          <a:p>
            <a:r>
              <a:rPr lang="hu-HU" dirty="0" smtClean="0"/>
              <a:t>15/10/2021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55608" y="6169716"/>
            <a:ext cx="757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„SUPPORTED BY THE </a:t>
            </a:r>
            <a:r>
              <a:rPr lang="en-US" sz="1000" dirty="0" smtClean="0"/>
              <a:t>ÚNKP-21-</a:t>
            </a:r>
            <a:r>
              <a:rPr lang="hu-HU" sz="1000" dirty="0" smtClean="0"/>
              <a:t>5 </a:t>
            </a:r>
            <a:r>
              <a:rPr lang="en-US" sz="1000" dirty="0" smtClean="0"/>
              <a:t>NEW </a:t>
            </a:r>
            <a:r>
              <a:rPr lang="en-US" sz="1000" dirty="0"/>
              <a:t>NATIONAL EXCELLENCE PROGRAM OF THE MINISTRY FOR INNOVATION AND TECHNOLOGY </a:t>
            </a:r>
            <a:r>
              <a:rPr lang="en-US" sz="1000" dirty="0" smtClean="0"/>
              <a:t>FROM</a:t>
            </a:r>
            <a:r>
              <a:rPr lang="hu-H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SOURCE OF THE NATIONAL RESEARCH, DEVELOPMENT AND INNOVATION FUND.”</a:t>
            </a:r>
            <a:endParaRPr lang="hu-HU" sz="1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132053" y="4457958"/>
            <a:ext cx="40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Dr. </a:t>
            </a:r>
            <a:r>
              <a:rPr lang="hu-HU" sz="1700" dirty="0" smtClean="0"/>
              <a:t>Zsolt</a:t>
            </a:r>
            <a:r>
              <a:rPr lang="hu-HU" dirty="0" smtClean="0"/>
              <a:t> Hajnal, University of Debrecen</a:t>
            </a:r>
            <a:endParaRPr lang="hu-HU" dirty="0"/>
          </a:p>
        </p:txBody>
      </p:sp>
      <p:pic>
        <p:nvPicPr>
          <p:cNvPr id="10" name="Kép helye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572" r="-74" b="35853"/>
          <a:stretch/>
        </p:blipFill>
        <p:spPr>
          <a:xfrm>
            <a:off x="0" y="-9533"/>
            <a:ext cx="12188952" cy="4215998"/>
          </a:xfrm>
        </p:spPr>
      </p:pic>
    </p:spTree>
    <p:extLst>
      <p:ext uri="{BB962C8B-B14F-4D97-AF65-F5344CB8AC3E}">
        <p14:creationId xmlns:p14="http://schemas.microsoft.com/office/powerpoint/2010/main" val="1580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E83C70-3562-4F04-872C-1F631792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u-HU" sz="4000" dirty="0" smtClean="0"/>
              <a:t>New </a:t>
            </a:r>
            <a:r>
              <a:rPr lang="hu-HU" sz="4000" dirty="0" err="1" smtClean="0"/>
              <a:t>challanges</a:t>
            </a:r>
            <a:r>
              <a:rPr lang="hu-HU" sz="4000" dirty="0" smtClean="0"/>
              <a:t> in market </a:t>
            </a:r>
            <a:r>
              <a:rPr lang="hu-HU" sz="4000" dirty="0" err="1" smtClean="0"/>
              <a:t>survaillance</a:t>
            </a:r>
            <a:endParaRPr lang="hu-HU" sz="40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EAC02B-BCD5-4EAE-A156-13AA9EE6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endParaRPr lang="hu-HU" dirty="0"/>
          </a:p>
          <a:p>
            <a:r>
              <a:rPr lang="hu-HU" dirty="0" err="1"/>
              <a:t>Unifying</a:t>
            </a:r>
            <a:r>
              <a:rPr lang="hu-HU" dirty="0"/>
              <a:t> </a:t>
            </a:r>
            <a:r>
              <a:rPr lang="hu-HU" dirty="0" err="1"/>
              <a:t>regulation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European </a:t>
            </a:r>
            <a:r>
              <a:rPr lang="hu-HU" dirty="0" err="1"/>
              <a:t>level</a:t>
            </a:r>
            <a:r>
              <a:rPr lang="hu-HU" dirty="0"/>
              <a:t> - </a:t>
            </a:r>
            <a:r>
              <a:rPr lang="hu-HU" dirty="0" err="1"/>
              <a:t>internal</a:t>
            </a:r>
            <a:r>
              <a:rPr lang="hu-HU" dirty="0"/>
              <a:t> market </a:t>
            </a:r>
            <a:r>
              <a:rPr lang="hu-HU" dirty="0" err="1"/>
              <a:t>interests</a:t>
            </a:r>
            <a:r>
              <a:rPr lang="hu-HU" dirty="0"/>
              <a:t> versus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 of consumer </a:t>
            </a:r>
            <a:r>
              <a:rPr lang="hu-HU" dirty="0" err="1"/>
              <a:t>protection</a:t>
            </a:r>
            <a:endParaRPr lang="hu-HU" dirty="0"/>
          </a:p>
          <a:p>
            <a:r>
              <a:rPr lang="hu-HU" dirty="0"/>
              <a:t>Non-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regulatory</a:t>
            </a:r>
            <a:r>
              <a:rPr lang="hu-HU" dirty="0"/>
              <a:t> </a:t>
            </a:r>
            <a:r>
              <a:rPr lang="hu-HU" dirty="0" err="1"/>
              <a:t>solutions</a:t>
            </a:r>
            <a:r>
              <a:rPr lang="hu-HU" dirty="0"/>
              <a:t> - </a:t>
            </a:r>
            <a:r>
              <a:rPr lang="hu-HU" dirty="0" err="1"/>
              <a:t>unjustified</a:t>
            </a:r>
            <a:r>
              <a:rPr lang="hu-HU" dirty="0"/>
              <a:t>, </a:t>
            </a:r>
            <a:r>
              <a:rPr lang="hu-HU" dirty="0" err="1"/>
              <a:t>excessive</a:t>
            </a:r>
            <a:r>
              <a:rPr lang="hu-HU" dirty="0"/>
              <a:t> consumer </a:t>
            </a:r>
            <a:r>
              <a:rPr lang="hu-HU" dirty="0" err="1"/>
              <a:t>protection</a:t>
            </a:r>
            <a:endParaRPr lang="hu-HU" dirty="0"/>
          </a:p>
          <a:p>
            <a:r>
              <a:rPr lang="hu-HU" dirty="0"/>
              <a:t>New market </a:t>
            </a:r>
            <a:r>
              <a:rPr lang="hu-HU" dirty="0" err="1"/>
              <a:t>phenomena</a:t>
            </a:r>
            <a:r>
              <a:rPr lang="hu-HU" dirty="0"/>
              <a:t>,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problem</a:t>
            </a:r>
            <a:r>
              <a:rPr lang="hu-HU" dirty="0"/>
              <a:t> and </a:t>
            </a:r>
            <a:r>
              <a:rPr lang="hu-HU" dirty="0" err="1"/>
              <a:t>regulatory</a:t>
            </a:r>
            <a:r>
              <a:rPr lang="hu-HU" dirty="0"/>
              <a:t> </a:t>
            </a:r>
            <a:r>
              <a:rPr lang="hu-HU" dirty="0" err="1"/>
              <a:t>groups</a:t>
            </a:r>
            <a:r>
              <a:rPr lang="hu-HU" dirty="0"/>
              <a:t> (online </a:t>
            </a:r>
            <a:r>
              <a:rPr lang="hu-HU" dirty="0" err="1"/>
              <a:t>marketplace</a:t>
            </a:r>
            <a:r>
              <a:rPr lang="hu-HU" dirty="0"/>
              <a:t>, peer2peer </a:t>
            </a:r>
            <a:r>
              <a:rPr lang="hu-HU" dirty="0" err="1"/>
              <a:t>platforms</a:t>
            </a:r>
            <a:r>
              <a:rPr lang="hu-HU" dirty="0"/>
              <a:t>, AI, IOT,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)</a:t>
            </a:r>
          </a:p>
          <a:p>
            <a:r>
              <a:rPr lang="hu-HU" dirty="0"/>
              <a:t>New </a:t>
            </a:r>
            <a:r>
              <a:rPr lang="hu-HU" dirty="0" err="1"/>
              <a:t>concepts</a:t>
            </a:r>
            <a:endParaRPr lang="hu-HU" i="1" dirty="0"/>
          </a:p>
          <a:p>
            <a:pPr marL="128016" lvl="1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9330" y="6123340"/>
            <a:ext cx="700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„SUPPORTED BY THE </a:t>
            </a:r>
            <a:r>
              <a:rPr lang="en-US" sz="1000" dirty="0" smtClean="0"/>
              <a:t>ÚNKP-21-</a:t>
            </a:r>
            <a:r>
              <a:rPr lang="hu-HU" sz="1000" dirty="0" smtClean="0"/>
              <a:t>5 </a:t>
            </a:r>
            <a:r>
              <a:rPr lang="en-US" sz="1000" dirty="0" smtClean="0"/>
              <a:t>NEW </a:t>
            </a:r>
            <a:r>
              <a:rPr lang="en-US" sz="1000" dirty="0"/>
              <a:t>NATIONAL EXCELLENCE PROGRAM OF THE MINISTRY FOR INNOVATION AND TECHNOLOGY </a:t>
            </a:r>
            <a:r>
              <a:rPr lang="en-US" sz="1000" dirty="0" smtClean="0"/>
              <a:t>FROM</a:t>
            </a:r>
            <a:r>
              <a:rPr lang="hu-H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SOURCE OF THE NATIONAL RESEARCH, DEVELOPMENT AND INNOVATION FUND.”</a:t>
            </a:r>
            <a:endParaRPr lang="hu-HU" sz="1000" dirty="0"/>
          </a:p>
        </p:txBody>
      </p:sp>
      <p:pic>
        <p:nvPicPr>
          <p:cNvPr id="14" name="Kép 13" descr="E:\Az ÚNKP\2019\arculat\ROBIN\logók\ITM logó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1111"/>
          <a:stretch/>
        </p:blipFill>
        <p:spPr bwMode="auto">
          <a:xfrm>
            <a:off x="2910385" y="6053667"/>
            <a:ext cx="948608" cy="545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C:\Users\SzecsiA\AppData\Local\Microsoft\Windows\Temporary Internet Files\Content.Word\unkp_logo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46" y="6114798"/>
            <a:ext cx="642642" cy="44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E83C70-3562-4F04-872C-1F631792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Is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en-US" sz="4000" dirty="0"/>
              <a:t>regulation based on the average consumer model sustainable?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1400" dirty="0" err="1"/>
              <a:t>Critisicm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consumer </a:t>
            </a:r>
            <a:r>
              <a:rPr lang="hu-HU" sz="1400" dirty="0" err="1"/>
              <a:t>protection</a:t>
            </a:r>
            <a:r>
              <a:rPr lang="hu-HU" sz="1400" dirty="0"/>
              <a:t> </a:t>
            </a:r>
            <a:r>
              <a:rPr lang="hu-HU" sz="1400" dirty="0" smtClean="0"/>
              <a:t>policy</a:t>
            </a:r>
            <a:endParaRPr lang="hu-HU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EAC02B-BCD5-4EAE-A156-13AA9EE6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endParaRPr lang="hu-HU" dirty="0"/>
          </a:p>
          <a:p>
            <a:r>
              <a:rPr lang="en-US" sz="2400" dirty="0"/>
              <a:t>Changing information environment (</a:t>
            </a:r>
            <a:r>
              <a:rPr lang="en-US" sz="2400" dirty="0" err="1"/>
              <a:t>digitalisation</a:t>
            </a:r>
            <a:r>
              <a:rPr lang="en-US" sz="2400" dirty="0"/>
              <a:t>, commercial practices, online space)</a:t>
            </a:r>
          </a:p>
          <a:p>
            <a:r>
              <a:rPr lang="en-US" sz="2400" dirty="0"/>
              <a:t>Evolution and </a:t>
            </a:r>
            <a:r>
              <a:rPr lang="en-US" sz="2400" dirty="0" err="1"/>
              <a:t>counterproductivity</a:t>
            </a:r>
            <a:r>
              <a:rPr lang="en-US" sz="2400" dirty="0"/>
              <a:t> of the information exclusivity model</a:t>
            </a:r>
          </a:p>
          <a:p>
            <a:r>
              <a:rPr lang="en-US" sz="2400" dirty="0"/>
              <a:t>The principle of the reasonably informed, reasonably observant and circumspect average consumer (Gut </a:t>
            </a:r>
            <a:r>
              <a:rPr lang="en-US" sz="2400" dirty="0" err="1"/>
              <a:t>Springenheide</a:t>
            </a:r>
            <a:r>
              <a:rPr lang="en-US" sz="2400" dirty="0"/>
              <a:t> v </a:t>
            </a:r>
            <a:r>
              <a:rPr lang="en-US" sz="2400" dirty="0" err="1"/>
              <a:t>Tusky</a:t>
            </a:r>
            <a:r>
              <a:rPr lang="en-US" sz="2400" dirty="0"/>
              <a:t>)</a:t>
            </a:r>
          </a:p>
          <a:p>
            <a:r>
              <a:rPr lang="en-US" sz="2400" dirty="0"/>
              <a:t>Rational choice theory versus </a:t>
            </a:r>
            <a:r>
              <a:rPr lang="en-US" sz="2400" dirty="0" err="1"/>
              <a:t>behavioural</a:t>
            </a:r>
            <a:r>
              <a:rPr lang="en-US" sz="2400" dirty="0"/>
              <a:t> economics (R. H. </a:t>
            </a:r>
            <a:r>
              <a:rPr lang="en-US" sz="2400" dirty="0" err="1"/>
              <a:t>Thaler</a:t>
            </a:r>
            <a:r>
              <a:rPr lang="en-US" sz="2400" dirty="0"/>
              <a:t>, Chicago School)</a:t>
            </a:r>
            <a:endParaRPr lang="hu-HU" sz="1800" dirty="0"/>
          </a:p>
          <a:p>
            <a:pPr marL="128016" lvl="1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9330" y="6123340"/>
            <a:ext cx="700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„SUPPORTED BY THE </a:t>
            </a:r>
            <a:r>
              <a:rPr lang="en-US" sz="1000" dirty="0" smtClean="0"/>
              <a:t>ÚNKP-21-</a:t>
            </a:r>
            <a:r>
              <a:rPr lang="hu-HU" sz="1000" dirty="0" smtClean="0"/>
              <a:t>5 </a:t>
            </a:r>
            <a:r>
              <a:rPr lang="en-US" sz="1000" dirty="0" smtClean="0"/>
              <a:t>NEW </a:t>
            </a:r>
            <a:r>
              <a:rPr lang="en-US" sz="1000" dirty="0"/>
              <a:t>NATIONAL EXCELLENCE PROGRAM OF THE MINISTRY FOR INNOVATION AND TECHNOLOGY </a:t>
            </a:r>
            <a:r>
              <a:rPr lang="en-US" sz="1000" dirty="0" smtClean="0"/>
              <a:t>FROM</a:t>
            </a:r>
            <a:r>
              <a:rPr lang="hu-H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SOURCE OF THE NATIONAL RESEARCH, DEVELOPMENT AND INNOVATION FUND.”</a:t>
            </a:r>
            <a:endParaRPr lang="hu-HU" sz="1000" dirty="0"/>
          </a:p>
        </p:txBody>
      </p:sp>
      <p:pic>
        <p:nvPicPr>
          <p:cNvPr id="14" name="Kép 13" descr="E:\Az ÚNKP\2019\arculat\ROBIN\logók\ITM logó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1111"/>
          <a:stretch/>
        </p:blipFill>
        <p:spPr bwMode="auto">
          <a:xfrm>
            <a:off x="2910385" y="6053667"/>
            <a:ext cx="948608" cy="545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C:\Users\SzecsiA\AppData\Local\Microsoft\Windows\Temporary Internet Files\Content.Word\unkp_logo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46" y="6114798"/>
            <a:ext cx="642642" cy="44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15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BE83C70-3562-4F04-872C-1F631792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Is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en-US" sz="4000" dirty="0"/>
              <a:t>regulation based on the average consumer model sustainable?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1400" dirty="0" err="1"/>
              <a:t>Critisicm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consumer </a:t>
            </a:r>
            <a:r>
              <a:rPr lang="hu-HU" sz="1400" dirty="0" err="1"/>
              <a:t>protection</a:t>
            </a:r>
            <a:r>
              <a:rPr lang="hu-HU" sz="1400" dirty="0"/>
              <a:t> </a:t>
            </a:r>
            <a:r>
              <a:rPr lang="hu-HU" sz="1400" dirty="0" smtClean="0"/>
              <a:t>policy</a:t>
            </a:r>
            <a:endParaRPr lang="hu-HU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EAC02B-BCD5-4EAE-A156-13AA9EE6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endParaRPr lang="hu-HU" dirty="0"/>
          </a:p>
          <a:p>
            <a:pPr fontAlgn="t"/>
            <a:r>
              <a:rPr lang="en-US" dirty="0"/>
              <a:t>New distribution chains, </a:t>
            </a:r>
            <a:endParaRPr lang="hu-HU" dirty="0" smtClean="0"/>
          </a:p>
          <a:p>
            <a:pPr fontAlgn="t"/>
            <a:r>
              <a:rPr lang="en-US" dirty="0" err="1" smtClean="0"/>
              <a:t>globalised</a:t>
            </a:r>
            <a:r>
              <a:rPr lang="en-US" dirty="0" smtClean="0"/>
              <a:t> trade</a:t>
            </a:r>
            <a:r>
              <a:rPr lang="hu-HU" dirty="0" smtClean="0"/>
              <a:t> </a:t>
            </a:r>
            <a:r>
              <a:rPr lang="en-US" dirty="0" smtClean="0"/>
              <a:t>Supervision </a:t>
            </a:r>
            <a:r>
              <a:rPr lang="en-US" dirty="0"/>
              <a:t>of offline markets versus online market </a:t>
            </a:r>
            <a:r>
              <a:rPr lang="en-US" dirty="0" smtClean="0"/>
              <a:t>surveillance</a:t>
            </a:r>
            <a:r>
              <a:rPr lang="hu-HU" dirty="0" smtClean="0"/>
              <a:t> </a:t>
            </a:r>
          </a:p>
          <a:p>
            <a:pPr fontAlgn="t"/>
            <a:r>
              <a:rPr lang="en-US" dirty="0" smtClean="0"/>
              <a:t>Importer </a:t>
            </a:r>
            <a:r>
              <a:rPr lang="en-US" dirty="0"/>
              <a:t>consumer </a:t>
            </a:r>
            <a:r>
              <a:rPr lang="en-US" dirty="0" smtClean="0"/>
              <a:t>society</a:t>
            </a:r>
            <a:endParaRPr lang="hu-HU" dirty="0" smtClean="0"/>
          </a:p>
          <a:p>
            <a:pPr fontAlgn="t"/>
            <a:r>
              <a:rPr lang="en-US" dirty="0" smtClean="0"/>
              <a:t>New </a:t>
            </a:r>
            <a:r>
              <a:rPr lang="en-US" dirty="0"/>
              <a:t>product types - new </a:t>
            </a:r>
            <a:r>
              <a:rPr lang="en-US" dirty="0" smtClean="0"/>
              <a:t>concepts</a:t>
            </a:r>
            <a:endParaRPr lang="hu-HU" dirty="0" smtClean="0"/>
          </a:p>
          <a:p>
            <a:pPr fontAlgn="t"/>
            <a:r>
              <a:rPr lang="en-US" dirty="0" smtClean="0"/>
              <a:t>Safe </a:t>
            </a:r>
            <a:r>
              <a:rPr lang="en-US" dirty="0"/>
              <a:t>product: any product which, under normal or reasonably foreseeable conditions of use, does not present a risk or the least acceptable and compatible risk consistent with a high level of protection of the safety and health of persons using it. (</a:t>
            </a:r>
            <a:r>
              <a:rPr lang="en-US" dirty="0" smtClean="0"/>
              <a:t>GPSD)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9330" y="6123340"/>
            <a:ext cx="700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„SUPPORTED BY THE </a:t>
            </a:r>
            <a:r>
              <a:rPr lang="en-US" sz="1000" dirty="0" smtClean="0"/>
              <a:t>ÚNKP-21-</a:t>
            </a:r>
            <a:r>
              <a:rPr lang="hu-HU" sz="1000" dirty="0" smtClean="0"/>
              <a:t>5 </a:t>
            </a:r>
            <a:r>
              <a:rPr lang="en-US" sz="1000" dirty="0" smtClean="0"/>
              <a:t>NEW </a:t>
            </a:r>
            <a:r>
              <a:rPr lang="en-US" sz="1000" dirty="0"/>
              <a:t>NATIONAL EXCELLENCE PROGRAM OF THE MINISTRY FOR INNOVATION AND TECHNOLOGY </a:t>
            </a:r>
            <a:r>
              <a:rPr lang="en-US" sz="1000" dirty="0" smtClean="0"/>
              <a:t>FROM</a:t>
            </a:r>
            <a:r>
              <a:rPr lang="hu-H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SOURCE OF THE NATIONAL RESEARCH, DEVELOPMENT AND INNOVATION FUND.”</a:t>
            </a:r>
            <a:endParaRPr lang="hu-HU" sz="1000" dirty="0"/>
          </a:p>
        </p:txBody>
      </p:sp>
      <p:pic>
        <p:nvPicPr>
          <p:cNvPr id="14" name="Kép 13" descr="E:\Az ÚNKP\2019\arculat\ROBIN\logók\ITM logó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1111"/>
          <a:stretch/>
        </p:blipFill>
        <p:spPr bwMode="auto">
          <a:xfrm>
            <a:off x="2910385" y="6053667"/>
            <a:ext cx="948608" cy="545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C:\Users\SzecsiA\AppData\Local\Microsoft\Windows\Temporary Internet Files\Content.Word\unkp_logo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46" y="6114798"/>
            <a:ext cx="642642" cy="44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06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7411260-2CFE-4C7F-A9B8-351798AE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4" y="5011670"/>
            <a:ext cx="7772400" cy="1026594"/>
          </a:xfrm>
        </p:spPr>
        <p:txBody>
          <a:bodyPr>
            <a:normAutofit/>
          </a:bodyPr>
          <a:lstStyle/>
          <a:p>
            <a:r>
              <a:rPr lang="hu-HU" smtClean="0"/>
              <a:t>Thanks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E51BC4-FD77-44B4-8AC9-FF23296A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1525" y="4390845"/>
            <a:ext cx="3571335" cy="20323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100 YEARS OF TREATY OF TRIANON – DIPLOMACY,</a:t>
            </a:r>
          </a:p>
          <a:p>
            <a:r>
              <a:rPr lang="en-US" dirty="0"/>
              <a:t>STATE AND LAW ON THE TURN OF THE </a:t>
            </a:r>
            <a:r>
              <a:rPr lang="en-US" dirty="0" smtClean="0"/>
              <a:t>CENTURY</a:t>
            </a:r>
            <a:endParaRPr lang="hu-HU" dirty="0" smtClean="0"/>
          </a:p>
          <a:p>
            <a:r>
              <a:rPr lang="hu-HU" dirty="0"/>
              <a:t>International </a:t>
            </a:r>
            <a:r>
              <a:rPr lang="hu-HU" dirty="0" err="1" smtClean="0"/>
              <a:t>conference</a:t>
            </a:r>
            <a:endParaRPr lang="hu-HU" dirty="0" smtClean="0"/>
          </a:p>
          <a:p>
            <a:r>
              <a:rPr lang="en-US" dirty="0"/>
              <a:t>University of </a:t>
            </a:r>
            <a:r>
              <a:rPr lang="en-US" dirty="0" err="1"/>
              <a:t>Pavol</a:t>
            </a:r>
            <a:r>
              <a:rPr lang="en-US" dirty="0"/>
              <a:t> </a:t>
            </a:r>
            <a:r>
              <a:rPr lang="en-US" dirty="0" err="1"/>
              <a:t>Jozef</a:t>
            </a:r>
            <a:r>
              <a:rPr lang="en-US" dirty="0"/>
              <a:t> </a:t>
            </a:r>
            <a:r>
              <a:rPr lang="en-US" dirty="0" err="1"/>
              <a:t>Šafárik</a:t>
            </a:r>
            <a:r>
              <a:rPr lang="en-US" dirty="0"/>
              <a:t> in </a:t>
            </a:r>
            <a:r>
              <a:rPr lang="en-US" dirty="0" err="1"/>
              <a:t>Košice</a:t>
            </a:r>
            <a:r>
              <a:rPr lang="en-US" dirty="0"/>
              <a:t> – Faculty of Law (online) </a:t>
            </a:r>
            <a:endParaRPr lang="hu-HU" dirty="0" smtClean="0"/>
          </a:p>
          <a:p>
            <a:r>
              <a:rPr lang="hu-HU" dirty="0" smtClean="0"/>
              <a:t>15/10/2021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55608" y="6169716"/>
            <a:ext cx="757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„SUPPORTED BY THE </a:t>
            </a:r>
            <a:r>
              <a:rPr lang="en-US" sz="1000" dirty="0" smtClean="0"/>
              <a:t>ÚNKP-21-</a:t>
            </a:r>
            <a:r>
              <a:rPr lang="hu-HU" sz="1000" dirty="0" smtClean="0"/>
              <a:t>5 </a:t>
            </a:r>
            <a:r>
              <a:rPr lang="en-US" sz="1000" dirty="0" smtClean="0"/>
              <a:t>NEW </a:t>
            </a:r>
            <a:r>
              <a:rPr lang="en-US" sz="1000" dirty="0"/>
              <a:t>NATIONAL EXCELLENCE PROGRAM OF THE MINISTRY FOR INNOVATION AND TECHNOLOGY </a:t>
            </a:r>
            <a:r>
              <a:rPr lang="en-US" sz="1000" dirty="0" smtClean="0"/>
              <a:t>FROM</a:t>
            </a:r>
            <a:r>
              <a:rPr lang="hu-H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SOURCE OF THE NATIONAL RESEARCH, DEVELOPMENT AND INNOVATION FUND.”</a:t>
            </a:r>
            <a:endParaRPr lang="hu-HU" sz="1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132053" y="4457958"/>
            <a:ext cx="40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Dr. </a:t>
            </a:r>
            <a:r>
              <a:rPr lang="hu-HU" sz="1700" dirty="0" smtClean="0"/>
              <a:t>Zsolt</a:t>
            </a:r>
            <a:r>
              <a:rPr lang="hu-HU" dirty="0" smtClean="0"/>
              <a:t> Hajnal, University of Debrecen</a:t>
            </a:r>
            <a:endParaRPr lang="hu-HU" dirty="0"/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" t="13781" r="515" b="19535"/>
          <a:stretch/>
        </p:blipFill>
        <p:spPr>
          <a:xfrm>
            <a:off x="0" y="-206232"/>
            <a:ext cx="12188952" cy="4572000"/>
          </a:xfrm>
        </p:spPr>
      </p:pic>
    </p:spTree>
    <p:extLst>
      <p:ext uri="{BB962C8B-B14F-4D97-AF65-F5344CB8AC3E}">
        <p14:creationId xmlns:p14="http://schemas.microsoft.com/office/powerpoint/2010/main" val="1078449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465</Words>
  <Application>Microsoft Office PowerPoint</Application>
  <PresentationFormat>Szélesvásznú</PresentationFormat>
  <Paragraphs>38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Integrál</vt:lpstr>
      <vt:lpstr>Challenges and criticism of the European consumer law</vt:lpstr>
      <vt:lpstr>New challanges in market survaillance</vt:lpstr>
      <vt:lpstr>Is the regulation based on the average consumer model sustainable? Critisicm of the consumer protection policy</vt:lpstr>
      <vt:lpstr>Is the regulation based on the average consumer model sustainable? Critisicm of the consumer protection policy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Áruk szabad Mozgása Európai jog 2.</dc:title>
  <dc:creator>Zsolt Hajnal</dc:creator>
  <cp:lastModifiedBy>DeAjk</cp:lastModifiedBy>
  <cp:revision>12</cp:revision>
  <dcterms:created xsi:type="dcterms:W3CDTF">2020-03-31T22:51:54Z</dcterms:created>
  <dcterms:modified xsi:type="dcterms:W3CDTF">2021-10-15T11:38:42Z</dcterms:modified>
</cp:coreProperties>
</file>