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58" r:id="rId4"/>
    <p:sldId id="259" r:id="rId5"/>
    <p:sldId id="260" r:id="rId6"/>
    <p:sldId id="261" r:id="rId7"/>
    <p:sldId id="262" r:id="rId8"/>
    <p:sldId id="263" r:id="rId9"/>
    <p:sldId id="270" r:id="rId10"/>
    <p:sldId id="264" r:id="rId11"/>
    <p:sldId id="265" r:id="rId12"/>
    <p:sldId id="266" r:id="rId13"/>
    <p:sldId id="267" r:id="rId14"/>
    <p:sldId id="268" r:id="rId15"/>
    <p:sldId id="269" r:id="rId16"/>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B3597D-F56C-4372-BF16-8BE92E837A09}" type="datetimeFigureOut">
              <a:rPr lang="hu-HU" smtClean="0"/>
              <a:t>2021. 10. 14.</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ABABC8-110A-4987-877F-A3A903E15431}" type="slidenum">
              <a:rPr lang="hu-HU" smtClean="0"/>
              <a:t>‹#›</a:t>
            </a:fld>
            <a:endParaRPr lang="hu-HU"/>
          </a:p>
        </p:txBody>
      </p:sp>
    </p:spTree>
    <p:extLst>
      <p:ext uri="{BB962C8B-B14F-4D97-AF65-F5344CB8AC3E}">
        <p14:creationId xmlns:p14="http://schemas.microsoft.com/office/powerpoint/2010/main" val="1283640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hu-HU" smtClean="0"/>
              <a:t>Mintacím szerkesztése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en-US" dirty="0"/>
          </a:p>
        </p:txBody>
      </p:sp>
      <p:sp>
        <p:nvSpPr>
          <p:cNvPr id="4" name="Date Placeholder 3"/>
          <p:cNvSpPr>
            <a:spLocks noGrp="1"/>
          </p:cNvSpPr>
          <p:nvPr>
            <p:ph type="dt" sz="half" idx="10"/>
          </p:nvPr>
        </p:nvSpPr>
        <p:spPr/>
        <p:txBody>
          <a:bodyPr/>
          <a:lstStyle/>
          <a:p>
            <a:fld id="{8724852D-8C0B-4B5D-9809-C999F80807BC}" type="datetime1">
              <a:rPr lang="hu-HU" smtClean="0"/>
              <a:t>2021. 10. 14.</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C2DA81A-779E-4C4C-855B-25211E3F8FAB}" type="slidenum">
              <a:rPr lang="hu-HU" smtClean="0"/>
              <a:t>‹#›</a:t>
            </a:fld>
            <a:endParaRPr lang="hu-HU"/>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ate Placeholder 3"/>
          <p:cNvSpPr>
            <a:spLocks noGrp="1"/>
          </p:cNvSpPr>
          <p:nvPr>
            <p:ph type="dt" sz="half" idx="10"/>
          </p:nvPr>
        </p:nvSpPr>
        <p:spPr/>
        <p:txBody>
          <a:bodyPr/>
          <a:lstStyle/>
          <a:p>
            <a:fld id="{5619DF90-64E9-4B65-B216-4410E7D174C0}" type="datetime1">
              <a:rPr lang="hu-HU" smtClean="0"/>
              <a:t>2021. 10. 14.</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C2DA81A-779E-4C4C-855B-25211E3F8FAB}" type="slidenum">
              <a:rPr lang="hu-HU" smtClean="0"/>
              <a:t>‹#›</a:t>
            </a:fld>
            <a:endParaRPr lang="hu-HU"/>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Függőleges cím és szöveg">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7B9EE8B-2EF3-44A9-B356-4E85AAB3E452}" type="datetime1">
              <a:rPr lang="hu-HU" smtClean="0"/>
              <a:t>2021. 10. 14.</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C2DA81A-779E-4C4C-855B-25211E3F8FAB}" type="slidenum">
              <a:rPr lang="hu-HU" smtClean="0"/>
              <a:t>‹#›</a:t>
            </a:fld>
            <a:endParaRPr lang="hu-H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hu-HU" smtClean="0"/>
              <a:t>Mintacím szerkesztése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ate Placeholder 3"/>
          <p:cNvSpPr>
            <a:spLocks noGrp="1"/>
          </p:cNvSpPr>
          <p:nvPr>
            <p:ph type="dt" sz="half" idx="10"/>
          </p:nvPr>
        </p:nvSpPr>
        <p:spPr/>
        <p:txBody>
          <a:bodyPr/>
          <a:lstStyle/>
          <a:p>
            <a:fld id="{96429DD6-74C2-46EC-9690-26D76E0A5A71}" type="datetime1">
              <a:rPr lang="hu-HU" smtClean="0"/>
              <a:t>2021. 10. 14.</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C2DA81A-779E-4C4C-855B-25211E3F8FAB}" type="slidenum">
              <a:rPr lang="hu-HU" smtClean="0"/>
              <a:t>‹#›</a:t>
            </a:fld>
            <a:endParaRPr lang="hu-HU"/>
          </a:p>
        </p:txBody>
      </p:sp>
      <p:sp>
        <p:nvSpPr>
          <p:cNvPr id="7" name="Title 6"/>
          <p:cNvSpPr>
            <a:spLocks noGrp="1"/>
          </p:cNvSpPr>
          <p:nvPr>
            <p:ph type="title"/>
          </p:nvPr>
        </p:nvSpPr>
        <p:spPr/>
        <p:txBody>
          <a:bodyPr/>
          <a:lstStyle/>
          <a:p>
            <a:r>
              <a:rPr lang="hu-HU" smtClean="0"/>
              <a:t>Mintacím szerkesztése</a:t>
            </a:r>
            <a:endParaRPr lang="en-US"/>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zakaszfejléc">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hu-HU" smtClean="0"/>
              <a:t>Mintacím szerkesztése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ate Placeholder 3"/>
          <p:cNvSpPr>
            <a:spLocks noGrp="1"/>
          </p:cNvSpPr>
          <p:nvPr>
            <p:ph type="dt" sz="half" idx="10"/>
          </p:nvPr>
        </p:nvSpPr>
        <p:spPr/>
        <p:txBody>
          <a:bodyPr/>
          <a:lstStyle/>
          <a:p>
            <a:fld id="{5052A78B-751A-46E4-BBFC-05A3F54B9B0B}" type="datetime1">
              <a:rPr lang="hu-HU" smtClean="0"/>
              <a:t>2021. 10. 14.</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C2DA81A-779E-4C4C-855B-25211E3F8FAB}" type="slidenum">
              <a:rPr lang="hu-HU" smtClean="0"/>
              <a:t>‹#›</a:t>
            </a:fld>
            <a:endParaRPr lang="hu-HU"/>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a:p>
        </p:txBody>
      </p:sp>
      <p:sp>
        <p:nvSpPr>
          <p:cNvPr id="5" name="Date Placeholder 4"/>
          <p:cNvSpPr>
            <a:spLocks noGrp="1"/>
          </p:cNvSpPr>
          <p:nvPr>
            <p:ph type="dt" sz="half" idx="10"/>
          </p:nvPr>
        </p:nvSpPr>
        <p:spPr/>
        <p:txBody>
          <a:bodyPr/>
          <a:lstStyle/>
          <a:p>
            <a:fld id="{FEA614AC-394B-460D-82E9-5917F6C18CF7}" type="datetime1">
              <a:rPr lang="hu-HU" smtClean="0"/>
              <a:t>2021. 10. 14.</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FC2DA81A-779E-4C4C-855B-25211E3F8FAB}" type="slidenum">
              <a:rPr lang="hu-HU" smtClean="0"/>
              <a:t>‹#›</a:t>
            </a:fld>
            <a:endParaRPr lang="hu-HU"/>
          </a:p>
        </p:txBody>
      </p:sp>
      <p:sp>
        <p:nvSpPr>
          <p:cNvPr id="9" name="Content Placeholder 8"/>
          <p:cNvSpPr>
            <a:spLocks noGrp="1"/>
          </p:cNvSpPr>
          <p:nvPr>
            <p:ph sz="quarter" idx="13"/>
          </p:nvPr>
        </p:nvSpPr>
        <p:spPr>
          <a:xfrm>
            <a:off x="676655" y="2679192"/>
            <a:ext cx="3822192" cy="34472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smtClean="0"/>
              <a:t>Mintacím szerkesztése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7" name="Date Placeholder 6"/>
          <p:cNvSpPr>
            <a:spLocks noGrp="1"/>
          </p:cNvSpPr>
          <p:nvPr>
            <p:ph type="dt" sz="half" idx="10"/>
          </p:nvPr>
        </p:nvSpPr>
        <p:spPr/>
        <p:txBody>
          <a:bodyPr/>
          <a:lstStyle/>
          <a:p>
            <a:fld id="{89C55301-744C-4660-BBFD-49006405839A}" type="datetime1">
              <a:rPr lang="hu-HU" smtClean="0"/>
              <a:t>2021. 10. 14.</a:t>
            </a:fld>
            <a:endParaRPr lang="hu-HU"/>
          </a:p>
        </p:txBody>
      </p:sp>
      <p:sp>
        <p:nvSpPr>
          <p:cNvPr id="8" name="Footer Placeholder 7"/>
          <p:cNvSpPr>
            <a:spLocks noGrp="1"/>
          </p:cNvSpPr>
          <p:nvPr>
            <p:ph type="ftr" sz="quarter" idx="11"/>
          </p:nvPr>
        </p:nvSpPr>
        <p:spPr/>
        <p:txBody>
          <a:bodyPr/>
          <a:lstStyle/>
          <a:p>
            <a:endParaRPr lang="hu-HU"/>
          </a:p>
        </p:txBody>
      </p:sp>
      <p:sp>
        <p:nvSpPr>
          <p:cNvPr id="9" name="Slide Number Placeholder 8"/>
          <p:cNvSpPr>
            <a:spLocks noGrp="1"/>
          </p:cNvSpPr>
          <p:nvPr>
            <p:ph type="sldNum" sz="quarter" idx="12"/>
          </p:nvPr>
        </p:nvSpPr>
        <p:spPr/>
        <p:txBody>
          <a:bodyPr/>
          <a:lstStyle/>
          <a:p>
            <a:fld id="{FC2DA81A-779E-4C4C-855B-25211E3F8FAB}" type="slidenum">
              <a:rPr lang="hu-HU" smtClean="0"/>
              <a:t>‹#›</a:t>
            </a:fld>
            <a:endParaRPr lang="hu-HU"/>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a:p>
        </p:txBody>
      </p:sp>
      <p:sp>
        <p:nvSpPr>
          <p:cNvPr id="3" name="Date Placeholder 2"/>
          <p:cNvSpPr>
            <a:spLocks noGrp="1"/>
          </p:cNvSpPr>
          <p:nvPr>
            <p:ph type="dt" sz="half" idx="10"/>
          </p:nvPr>
        </p:nvSpPr>
        <p:spPr/>
        <p:txBody>
          <a:bodyPr/>
          <a:lstStyle/>
          <a:p>
            <a:fld id="{6D817B5B-0BFA-41DD-90A2-4050DC1FDF00}" type="datetime1">
              <a:rPr lang="hu-HU" smtClean="0"/>
              <a:t>2021. 10. 14.</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FC2DA81A-779E-4C4C-855B-25211E3F8FAB}" type="slidenum">
              <a:rPr lang="hu-HU" smtClean="0"/>
              <a:t>‹#›</a:t>
            </a:fld>
            <a:endParaRPr lang="hu-HU"/>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Üres">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1223166-29F6-45D2-AAE8-953013660B29}" type="datetime1">
              <a:rPr lang="hu-HU" smtClean="0"/>
              <a:t>2021. 10. 14.</a:t>
            </a:fld>
            <a:endParaRPr lang="hu-HU"/>
          </a:p>
        </p:txBody>
      </p:sp>
      <p:sp>
        <p:nvSpPr>
          <p:cNvPr id="3" name="Footer Placeholder 2"/>
          <p:cNvSpPr>
            <a:spLocks noGrp="1"/>
          </p:cNvSpPr>
          <p:nvPr>
            <p:ph type="ftr" sz="quarter" idx="11"/>
          </p:nvPr>
        </p:nvSpPr>
        <p:spPr/>
        <p:txBody>
          <a:bodyPr/>
          <a:lstStyle/>
          <a:p>
            <a:endParaRPr lang="hu-HU"/>
          </a:p>
        </p:txBody>
      </p:sp>
      <p:sp>
        <p:nvSpPr>
          <p:cNvPr id="4" name="Slide Number Placeholder 3"/>
          <p:cNvSpPr>
            <a:spLocks noGrp="1"/>
          </p:cNvSpPr>
          <p:nvPr>
            <p:ph type="sldNum" sz="quarter" idx="12"/>
          </p:nvPr>
        </p:nvSpPr>
        <p:spPr/>
        <p:txBody>
          <a:bodyPr/>
          <a:lstStyle/>
          <a:p>
            <a:fld id="{FC2DA81A-779E-4C4C-855B-25211E3F8FAB}" type="slidenum">
              <a:rPr lang="hu-HU" smtClean="0"/>
              <a:t>‹#›</a:t>
            </a:fld>
            <a:endParaRPr lang="hu-HU"/>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artalomrész képaláírással">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A1AA0CA-2722-4011-9647-0DD9C92E607D}" type="datetime1">
              <a:rPr lang="hu-HU" smtClean="0"/>
              <a:t>2021. 10. 14.</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FC2DA81A-779E-4C4C-855B-25211E3F8FAB}" type="slidenum">
              <a:rPr lang="hu-HU" smtClean="0"/>
              <a:t>‹#›</a:t>
            </a:fld>
            <a:endParaRPr lang="hu-H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hu-HU" smtClean="0"/>
              <a:t>Mintacím szerkesztése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hu-HU" smtClean="0"/>
              <a:t>Mintacím szerkesztése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ate Placeholder 4"/>
          <p:cNvSpPr>
            <a:spLocks noGrp="1"/>
          </p:cNvSpPr>
          <p:nvPr>
            <p:ph type="dt" sz="half" idx="10"/>
          </p:nvPr>
        </p:nvSpPr>
        <p:spPr/>
        <p:txBody>
          <a:bodyPr/>
          <a:lstStyle/>
          <a:p>
            <a:fld id="{E555D423-A24E-4206-A267-A5E30F219A75}" type="datetime1">
              <a:rPr lang="hu-HU" smtClean="0"/>
              <a:t>2021. 10. 14.</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FC2DA81A-779E-4C4C-855B-25211E3F8FAB}" type="slidenum">
              <a:rPr lang="hu-HU" smtClean="0"/>
              <a:t>‹#›</a:t>
            </a:fld>
            <a:endParaRPr lang="hu-H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smtClean="0"/>
              <a:t>Kép beszúrásához kattintson az ikonra</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hu-HU" smtClean="0"/>
              <a:t>Mintacím szerkesztése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40A610F9-75D4-4662-A793-C866411D3534}" type="datetime1">
              <a:rPr lang="hu-HU" smtClean="0"/>
              <a:t>2021. 10. 14.</a:t>
            </a:fld>
            <a:endParaRPr lang="hu-H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hu-H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C2DA81A-779E-4C4C-855B-25211E3F8FAB}" type="slidenum">
              <a:rPr lang="hu-HU" smtClean="0"/>
              <a:t>‹#›</a:t>
            </a:fld>
            <a:endParaRPr lang="hu-H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hf hdr="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booc.adam@kre.h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booc.adam@kre.h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normAutofit fontScale="90000"/>
          </a:bodyPr>
          <a:lstStyle/>
          <a:p>
            <a:r>
              <a:rPr lang="hu-HU" b="1" dirty="0"/>
              <a:t>Az öröklési jog szabályozásának </a:t>
            </a:r>
            <a:r>
              <a:rPr lang="hu-HU" b="1" dirty="0" err="1"/>
              <a:t>tendenciális</a:t>
            </a:r>
            <a:r>
              <a:rPr lang="hu-HU" b="1" dirty="0"/>
              <a:t> fejlődésmenete a délszláv államokban, különös tekintettel Szerbiára</a:t>
            </a:r>
            <a:endParaRPr lang="hu-HU" dirty="0"/>
          </a:p>
        </p:txBody>
      </p:sp>
      <p:sp>
        <p:nvSpPr>
          <p:cNvPr id="3" name="Alcím 2"/>
          <p:cNvSpPr>
            <a:spLocks noGrp="1"/>
          </p:cNvSpPr>
          <p:nvPr>
            <p:ph type="subTitle" idx="1"/>
          </p:nvPr>
        </p:nvSpPr>
        <p:spPr/>
        <p:txBody>
          <a:bodyPr>
            <a:normAutofit fontScale="85000" lnSpcReduction="10000"/>
          </a:bodyPr>
          <a:lstStyle/>
          <a:p>
            <a:r>
              <a:rPr lang="hu-HU" dirty="0" smtClean="0"/>
              <a:t>Prof. Dr. </a:t>
            </a:r>
            <a:r>
              <a:rPr lang="hu-HU" dirty="0" err="1" smtClean="0"/>
              <a:t>habil</a:t>
            </a:r>
            <a:r>
              <a:rPr lang="hu-HU" dirty="0" smtClean="0"/>
              <a:t>. Boóc Ádám, PhD.</a:t>
            </a:r>
          </a:p>
          <a:p>
            <a:r>
              <a:rPr lang="hu-HU" dirty="0"/>
              <a:t>t</a:t>
            </a:r>
            <a:r>
              <a:rPr lang="hu-HU" dirty="0" smtClean="0"/>
              <a:t>anszékvezető egyetemi tanár</a:t>
            </a:r>
          </a:p>
          <a:p>
            <a:r>
              <a:rPr lang="hu-HU" dirty="0" smtClean="0"/>
              <a:t>Polgári Jogi és Római Jogi Tanszék</a:t>
            </a:r>
          </a:p>
          <a:p>
            <a:r>
              <a:rPr lang="hu-HU" dirty="0" smtClean="0"/>
              <a:t>KRE ÁJK, Budapest</a:t>
            </a:r>
          </a:p>
          <a:p>
            <a:r>
              <a:rPr lang="hu-HU" dirty="0" smtClean="0"/>
              <a:t>E-mail: </a:t>
            </a:r>
            <a:r>
              <a:rPr lang="hu-HU" dirty="0" err="1" smtClean="0">
                <a:hlinkClick r:id="rId2"/>
              </a:rPr>
              <a:t>booc.adam</a:t>
            </a:r>
            <a:r>
              <a:rPr lang="hu-HU" dirty="0" smtClean="0">
                <a:hlinkClick r:id="rId2"/>
              </a:rPr>
              <a:t>@</a:t>
            </a:r>
            <a:r>
              <a:rPr lang="hu-HU" dirty="0" err="1" smtClean="0">
                <a:hlinkClick r:id="rId2"/>
              </a:rPr>
              <a:t>kre.hu</a:t>
            </a:r>
            <a:r>
              <a:rPr lang="hu-HU" dirty="0" smtClean="0"/>
              <a:t> </a:t>
            </a:r>
            <a:endParaRPr lang="hu-HU" dirty="0"/>
          </a:p>
        </p:txBody>
      </p:sp>
      <p:sp>
        <p:nvSpPr>
          <p:cNvPr id="4" name="Dátum helye 3"/>
          <p:cNvSpPr>
            <a:spLocks noGrp="1"/>
          </p:cNvSpPr>
          <p:nvPr>
            <p:ph type="dt" sz="half" idx="10"/>
          </p:nvPr>
        </p:nvSpPr>
        <p:spPr/>
        <p:txBody>
          <a:bodyPr/>
          <a:lstStyle/>
          <a:p>
            <a:fld id="{909B09C8-1D52-44AF-A032-568CF637FA75}" type="datetime1">
              <a:rPr lang="hu-HU" smtClean="0"/>
              <a:t>2021. 10. 14.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FC2DA81A-779E-4C4C-855B-25211E3F8FAB}" type="slidenum">
              <a:rPr lang="hu-HU" smtClean="0"/>
              <a:t>1</a:t>
            </a:fld>
            <a:endParaRPr lang="hu-HU"/>
          </a:p>
        </p:txBody>
      </p:sp>
    </p:spTree>
    <p:extLst>
      <p:ext uri="{BB962C8B-B14F-4D97-AF65-F5344CB8AC3E}">
        <p14:creationId xmlns:p14="http://schemas.microsoft.com/office/powerpoint/2010/main" val="415558518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47500" lnSpcReduction="20000"/>
          </a:bodyPr>
          <a:lstStyle/>
          <a:p>
            <a:r>
              <a:rPr lang="hu-HU" dirty="0"/>
              <a:t>Szerbia öröklésről szóló törvényének (</a:t>
            </a:r>
            <a:r>
              <a:rPr lang="hu-HU" i="1" dirty="0" err="1"/>
              <a:t>Zakon</a:t>
            </a:r>
            <a:r>
              <a:rPr lang="hu-HU" i="1" dirty="0"/>
              <a:t> o </a:t>
            </a:r>
            <a:r>
              <a:rPr lang="hu-HU" i="1" dirty="0" err="1"/>
              <a:t>nasleđivanju</a:t>
            </a:r>
            <a:r>
              <a:rPr lang="hu-HU" dirty="0"/>
              <a:t>) 116. szakasza szerint végrendelettel meghatározható az a személy, akinek az örökség akkor jár, ha az örökös nem örökölhet, vagy nem kíván örökös lenni. Ugyanez a hagyomány vonatkozásában is igaz.  Ebből az következik, hogy a szerb öröklési jog a helyettes örökös (</a:t>
            </a:r>
            <a:r>
              <a:rPr lang="hu-HU" dirty="0" err="1"/>
              <a:t>örököshelyettesítés</a:t>
            </a:r>
            <a:r>
              <a:rPr lang="hu-HU" dirty="0"/>
              <a:t>) fogalmát ismeri, a római jogi eredetű, de egyebek mellett a német és az osztrák jog által ismert utóöröklés (</a:t>
            </a:r>
            <a:r>
              <a:rPr lang="hu-HU" i="1" dirty="0" err="1"/>
              <a:t>substitutio</a:t>
            </a:r>
            <a:r>
              <a:rPr lang="hu-HU" i="1" dirty="0"/>
              <a:t> </a:t>
            </a:r>
            <a:r>
              <a:rPr lang="hu-HU" i="1" dirty="0" err="1"/>
              <a:t>pupillaris</a:t>
            </a:r>
            <a:r>
              <a:rPr lang="hu-HU" dirty="0"/>
              <a:t>) fogalmát azonban nem.</a:t>
            </a:r>
          </a:p>
          <a:p>
            <a:r>
              <a:rPr lang="hu-HU" dirty="0"/>
              <a:t>Érdemes ezzel kapcsolatban utalni arra, hogy a hatályos magyar Polgári Törvénykönyv (2013. évi V. törvény) az utóöröklést – ugyan viszonylag szűk esetkörben – de bizonyos, adott esetben kényesnek minősíthető élethelyzetekben, alkalmazhatóvá teszi.</a:t>
            </a:r>
          </a:p>
          <a:p>
            <a:r>
              <a:rPr lang="hu-HU" dirty="0"/>
              <a:t> </a:t>
            </a:r>
          </a:p>
          <a:p>
            <a:r>
              <a:rPr lang="hu-HU" dirty="0"/>
              <a:t>A </a:t>
            </a:r>
            <a:r>
              <a:rPr lang="hu-HU" dirty="0" err="1"/>
              <a:t>Ptk</a:t>
            </a:r>
            <a:r>
              <a:rPr lang="hu-HU" dirty="0"/>
              <a:t> kimondja, hogy főszabály szerint az olyan végintézkedés semmis, amely esetében az örökségben vagy annak egy részében valamely esemény beálltát követően az eredeti (</a:t>
            </a:r>
            <a:r>
              <a:rPr lang="hu-HU" dirty="0" err="1"/>
              <a:t>előörököst</a:t>
            </a:r>
            <a:r>
              <a:rPr lang="hu-HU" dirty="0"/>
              <a:t>) egy új személy váltja fel. Bizonyos esetekben mégis van lehetőség arra, hogy az örökhagyó több generáció vonatkozásában döntsön a hagyatéka sorsáról, belekalkulálva azt az örökhagyótól teljes mértékben elfogadható nézetet, hogy nem akarja, hogy a családi vagyon egy másik család tulajdonába vándoroljon további öröklések útján. </a:t>
            </a:r>
          </a:p>
          <a:p>
            <a:r>
              <a:rPr lang="hu-HU" dirty="0"/>
              <a:t> </a:t>
            </a:r>
          </a:p>
          <a:p>
            <a:r>
              <a:rPr lang="hu-HU" dirty="0"/>
              <a:t>A szerb öröklési jogi szabályok felülvizsgálata esetén érdemes lehet az utóöröklés – komoly történeti múltra visszatekintő, több európai jogrendszer által ma is ismert és szabályozott – intézményének a szerb jogba történő beépítése.</a:t>
            </a:r>
          </a:p>
          <a:p>
            <a:endParaRPr lang="hu-HU" dirty="0"/>
          </a:p>
        </p:txBody>
      </p:sp>
      <p:sp>
        <p:nvSpPr>
          <p:cNvPr id="3" name="Dátum helye 2"/>
          <p:cNvSpPr>
            <a:spLocks noGrp="1"/>
          </p:cNvSpPr>
          <p:nvPr>
            <p:ph type="dt" sz="half" idx="10"/>
          </p:nvPr>
        </p:nvSpPr>
        <p:spPr/>
        <p:txBody>
          <a:bodyPr/>
          <a:lstStyle/>
          <a:p>
            <a:fld id="{96429DD6-74C2-46EC-9690-26D76E0A5A71}" type="datetime1">
              <a:rPr lang="hu-HU" smtClean="0"/>
              <a:t>2021. 10. 14.</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C2DA81A-779E-4C4C-855B-25211E3F8FAB}" type="slidenum">
              <a:rPr lang="hu-HU" smtClean="0"/>
              <a:t>10</a:t>
            </a:fld>
            <a:endParaRPr lang="hu-HU"/>
          </a:p>
        </p:txBody>
      </p:sp>
      <p:sp>
        <p:nvSpPr>
          <p:cNvPr id="6" name="Cím 5"/>
          <p:cNvSpPr>
            <a:spLocks noGrp="1"/>
          </p:cNvSpPr>
          <p:nvPr>
            <p:ph type="title"/>
          </p:nvPr>
        </p:nvSpPr>
        <p:spPr/>
        <p:txBody>
          <a:bodyPr>
            <a:normAutofit fontScale="90000"/>
          </a:bodyPr>
          <a:lstStyle/>
          <a:p>
            <a:r>
              <a:rPr lang="hu-HU" dirty="0" err="1" smtClean="0"/>
              <a:t>Örököshelyettesítés</a:t>
            </a:r>
            <a:r>
              <a:rPr lang="hu-HU" dirty="0" smtClean="0"/>
              <a:t> a szerb jogban</a:t>
            </a:r>
            <a:endParaRPr lang="hu-HU" dirty="0"/>
          </a:p>
        </p:txBody>
      </p:sp>
    </p:spTree>
    <p:extLst>
      <p:ext uri="{BB962C8B-B14F-4D97-AF65-F5344CB8AC3E}">
        <p14:creationId xmlns:p14="http://schemas.microsoft.com/office/powerpoint/2010/main" val="399056235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70000" lnSpcReduction="20000"/>
          </a:bodyPr>
          <a:lstStyle/>
          <a:p>
            <a:r>
              <a:rPr lang="hu-HU" b="1" dirty="0" smtClean="0"/>
              <a:t>Öröklési szerződés a szerb jogban:</a:t>
            </a:r>
          </a:p>
          <a:p>
            <a:r>
              <a:rPr lang="hu-HU" dirty="0" smtClean="0"/>
              <a:t>1) </a:t>
            </a:r>
            <a:r>
              <a:rPr lang="hu-HU" dirty="0"/>
              <a:t>Az élethossziglani eltartási szerződés lényege az, hogy az örökhagyó halála esetére átengedi összes vagyonát az eltartóra. Ennek fejében az eltartó köteles az örökhagyót, eltartottat, életének végéig gondozni, ellátni. </a:t>
            </a:r>
            <a:endParaRPr lang="hu-HU" dirty="0" smtClean="0"/>
          </a:p>
          <a:p>
            <a:r>
              <a:rPr lang="hu-HU" dirty="0" smtClean="0"/>
              <a:t>2) Az </a:t>
            </a:r>
            <a:r>
              <a:rPr lang="hu-HU" dirty="0"/>
              <a:t>eltartónak nem pénzszolgáltatási kötelezettsége volt, vagy nemcsak ez volt, hanem főként gondozási, ápolási, ellátási kötelezettsége. Ez a módozat abban az esetben került kikötésre, ha az eltartott betegápolásra és egyéb ellátásra szorult, és amikor az eltartó és az eltartott egy háztartásban élt, mivel ez az ellátás módja miatt volt szükséges. </a:t>
            </a:r>
            <a:endParaRPr lang="hu-HU" dirty="0" smtClean="0"/>
          </a:p>
          <a:p>
            <a:r>
              <a:rPr lang="hu-HU" dirty="0" smtClean="0"/>
              <a:t>3) </a:t>
            </a:r>
            <a:r>
              <a:rPr lang="hu-HU" dirty="0"/>
              <a:t>A</a:t>
            </a:r>
            <a:r>
              <a:rPr lang="hu-HU" dirty="0" smtClean="0"/>
              <a:t> </a:t>
            </a:r>
            <a:r>
              <a:rPr lang="hu-HU" dirty="0"/>
              <a:t>kölcsönös öröklésről szól szerződés azért volt tilos, mert ez az akkori indoklás szerint alkalmas volt a többi törvényes örökös kijátszására.</a:t>
            </a:r>
          </a:p>
          <a:p>
            <a:r>
              <a:rPr lang="hu-HU" dirty="0" err="1" smtClean="0"/>
              <a:t>Ezenutóbbi</a:t>
            </a:r>
            <a:r>
              <a:rPr lang="hu-HU" dirty="0" smtClean="0"/>
              <a:t> </a:t>
            </a:r>
            <a:r>
              <a:rPr lang="hu-HU" dirty="0"/>
              <a:t>elkerülhető volt, mert az örökhagyónak a jogszabályok alapján, a törvényben megszabott okok, valójában hálátlanság miatt, valamely törvényes örökös kizárására, vagy az örökségből való kitagadására volt, azaz van lehetősége.</a:t>
            </a:r>
          </a:p>
          <a:p>
            <a:endParaRPr lang="hu-HU" dirty="0"/>
          </a:p>
        </p:txBody>
      </p:sp>
      <p:sp>
        <p:nvSpPr>
          <p:cNvPr id="3" name="Dátum helye 2"/>
          <p:cNvSpPr>
            <a:spLocks noGrp="1"/>
          </p:cNvSpPr>
          <p:nvPr>
            <p:ph type="dt" sz="half" idx="10"/>
          </p:nvPr>
        </p:nvSpPr>
        <p:spPr/>
        <p:txBody>
          <a:bodyPr/>
          <a:lstStyle/>
          <a:p>
            <a:fld id="{96429DD6-74C2-46EC-9690-26D76E0A5A71}" type="datetime1">
              <a:rPr lang="hu-HU" smtClean="0"/>
              <a:t>2021. 10. 14.</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C2DA81A-779E-4C4C-855B-25211E3F8FAB}" type="slidenum">
              <a:rPr lang="hu-HU" smtClean="0"/>
              <a:t>11</a:t>
            </a:fld>
            <a:endParaRPr lang="hu-HU"/>
          </a:p>
        </p:txBody>
      </p:sp>
      <p:sp>
        <p:nvSpPr>
          <p:cNvPr id="6" name="Cím 5"/>
          <p:cNvSpPr>
            <a:spLocks noGrp="1"/>
          </p:cNvSpPr>
          <p:nvPr>
            <p:ph type="title"/>
          </p:nvPr>
        </p:nvSpPr>
        <p:spPr/>
        <p:txBody>
          <a:bodyPr>
            <a:normAutofit fontScale="90000"/>
          </a:bodyPr>
          <a:lstStyle/>
          <a:p>
            <a:r>
              <a:rPr lang="hu-HU" b="1" dirty="0"/>
              <a:t> </a:t>
            </a:r>
            <a:r>
              <a:rPr lang="hu-HU" dirty="0"/>
              <a:t/>
            </a:r>
            <a:br>
              <a:rPr lang="hu-HU" dirty="0"/>
            </a:br>
            <a:r>
              <a:rPr lang="hu-HU" sz="3600" b="1" cap="all" dirty="0"/>
              <a:t>A szerződés mint öröklési jogcím a volt jugoszláv és a szerb jogban</a:t>
            </a:r>
            <a:r>
              <a:rPr lang="hu-HU" dirty="0"/>
              <a:t/>
            </a:r>
            <a:br>
              <a:rPr lang="hu-HU" dirty="0"/>
            </a:br>
            <a:endParaRPr lang="hu-HU" dirty="0"/>
          </a:p>
        </p:txBody>
      </p:sp>
    </p:spTree>
    <p:extLst>
      <p:ext uri="{BB962C8B-B14F-4D97-AF65-F5344CB8AC3E}">
        <p14:creationId xmlns:p14="http://schemas.microsoft.com/office/powerpoint/2010/main" val="389911279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92500" lnSpcReduction="10000"/>
          </a:bodyPr>
          <a:lstStyle/>
          <a:p>
            <a:r>
              <a:rPr lang="hu-HU" i="1" dirty="0"/>
              <a:t>1968. § Öröklési szerződéssel mindegyik fél szerződéses kötöttséggel örököst nevezhet, hagyományt rendelhet és a részesítést meghagyással terhelheti. Az öröklési szerződésben szerződéses kötöttség nélkül is lehet tenni bármely végrendeleti intézkedést. 1975. § Az öröklési szerződés nem korlátozza az örökhagyót abban, hogy vagyonáról élők között szabadon rendelkezhessék. A szerződési örökös azonban azt, amit az ő sérelmével az örökhagyó a szerződés kijátszása céljából életében ingyenes jogügylettel másnak juttatott, a megadományozottól az alaptalan gazdagodás szabályai szerint visszakövetelheti</a:t>
            </a:r>
            <a:endParaRPr lang="hu-HU" dirty="0"/>
          </a:p>
        </p:txBody>
      </p:sp>
      <p:sp>
        <p:nvSpPr>
          <p:cNvPr id="3" name="Dátum helye 2"/>
          <p:cNvSpPr>
            <a:spLocks noGrp="1"/>
          </p:cNvSpPr>
          <p:nvPr>
            <p:ph type="dt" sz="half" idx="10"/>
          </p:nvPr>
        </p:nvSpPr>
        <p:spPr/>
        <p:txBody>
          <a:bodyPr/>
          <a:lstStyle/>
          <a:p>
            <a:fld id="{96429DD6-74C2-46EC-9690-26D76E0A5A71}" type="datetime1">
              <a:rPr lang="hu-HU" smtClean="0"/>
              <a:t>2021. 10. 14.</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C2DA81A-779E-4C4C-855B-25211E3F8FAB}" type="slidenum">
              <a:rPr lang="hu-HU" smtClean="0"/>
              <a:t>12</a:t>
            </a:fld>
            <a:endParaRPr lang="hu-HU"/>
          </a:p>
        </p:txBody>
      </p:sp>
      <p:sp>
        <p:nvSpPr>
          <p:cNvPr id="6" name="Cím 5"/>
          <p:cNvSpPr>
            <a:spLocks noGrp="1"/>
          </p:cNvSpPr>
          <p:nvPr>
            <p:ph type="title"/>
          </p:nvPr>
        </p:nvSpPr>
        <p:spPr/>
        <p:txBody>
          <a:bodyPr/>
          <a:lstStyle/>
          <a:p>
            <a:r>
              <a:rPr lang="hu-HU" dirty="0" err="1" smtClean="0"/>
              <a:t>Mjt</a:t>
            </a:r>
            <a:r>
              <a:rPr lang="hu-HU" dirty="0" smtClean="0"/>
              <a:t> az öröklési szerződés kapcsán</a:t>
            </a:r>
            <a:endParaRPr lang="hu-HU" dirty="0"/>
          </a:p>
        </p:txBody>
      </p:sp>
    </p:spTree>
    <p:extLst>
      <p:ext uri="{BB962C8B-B14F-4D97-AF65-F5344CB8AC3E}">
        <p14:creationId xmlns:p14="http://schemas.microsoft.com/office/powerpoint/2010/main" val="78524804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92500"/>
          </a:bodyPr>
          <a:lstStyle/>
          <a:p>
            <a:r>
              <a:rPr lang="hu-HU" i="1" dirty="0"/>
              <a:t>Az örökösödési szerződés </a:t>
            </a:r>
            <a:r>
              <a:rPr lang="hu-HU" i="1" dirty="0" err="1"/>
              <a:t>czélzatával</a:t>
            </a:r>
            <a:r>
              <a:rPr lang="hu-HU" i="1" dirty="0"/>
              <a:t> és jogi természetével ellenkezne az, ha az örökhagyónak megengedtetnék, hogy a részesített személynek örökösödési jogát élők közötti ajándékozási jogügyletekkel meghiúsíthassa és épen ezért bírói gyakorlatunk azt a jogszabályt követi, hogy a szerződéses örökös az örökhagyó halála után megtámadhatja annak ingyenes jogügyleteit akkor és annyiban, ha és amennyiben örökössé lesz, mely joga kiterjed azon jogügyletekre is, melyek csak valamely ajándékozás elpalástolására szolgálnak.</a:t>
            </a:r>
            <a:endParaRPr lang="hu-HU" dirty="0"/>
          </a:p>
        </p:txBody>
      </p:sp>
      <p:sp>
        <p:nvSpPr>
          <p:cNvPr id="3" name="Dátum helye 2"/>
          <p:cNvSpPr>
            <a:spLocks noGrp="1"/>
          </p:cNvSpPr>
          <p:nvPr>
            <p:ph type="dt" sz="half" idx="10"/>
          </p:nvPr>
        </p:nvSpPr>
        <p:spPr/>
        <p:txBody>
          <a:bodyPr/>
          <a:lstStyle/>
          <a:p>
            <a:fld id="{96429DD6-74C2-46EC-9690-26D76E0A5A71}" type="datetime1">
              <a:rPr lang="hu-HU" smtClean="0"/>
              <a:t>2021. 10. 14.</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C2DA81A-779E-4C4C-855B-25211E3F8FAB}" type="slidenum">
              <a:rPr lang="hu-HU" smtClean="0"/>
              <a:t>13</a:t>
            </a:fld>
            <a:endParaRPr lang="hu-HU"/>
          </a:p>
        </p:txBody>
      </p:sp>
      <p:sp>
        <p:nvSpPr>
          <p:cNvPr id="6" name="Cím 5"/>
          <p:cNvSpPr>
            <a:spLocks noGrp="1"/>
          </p:cNvSpPr>
          <p:nvPr>
            <p:ph type="title"/>
          </p:nvPr>
        </p:nvSpPr>
        <p:spPr/>
        <p:txBody>
          <a:bodyPr>
            <a:normAutofit fontScale="90000"/>
          </a:bodyPr>
          <a:lstStyle/>
          <a:p>
            <a:r>
              <a:rPr lang="hu-HU" dirty="0"/>
              <a:t>6173/1914. MD. IX. 147. sz. </a:t>
            </a:r>
            <a:r>
              <a:rPr lang="hu-HU" dirty="0" smtClean="0"/>
              <a:t>határozat</a:t>
            </a:r>
            <a:endParaRPr lang="hu-HU" dirty="0"/>
          </a:p>
        </p:txBody>
      </p:sp>
    </p:spTree>
    <p:extLst>
      <p:ext uri="{BB962C8B-B14F-4D97-AF65-F5344CB8AC3E}">
        <p14:creationId xmlns:p14="http://schemas.microsoft.com/office/powerpoint/2010/main" val="299319808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55000" lnSpcReduction="20000"/>
          </a:bodyPr>
          <a:lstStyle/>
          <a:p>
            <a:r>
              <a:rPr lang="hu-HU" sz="2900" dirty="0"/>
              <a:t>A</a:t>
            </a:r>
            <a:r>
              <a:rPr lang="hu-HU" sz="2900" dirty="0" smtClean="0"/>
              <a:t> </a:t>
            </a:r>
            <a:r>
              <a:rPr lang="hu-HU" sz="2900" dirty="0"/>
              <a:t>volt II. Jugoszlávia eleinte föderális szintű, majd 1974 után tagköztársasági szinten szabályozott öröklési joga nagymértékben hasonlítható az Osztrák Általános Ptk. öröklési jogi szabályaihoz (ABGB, 531-824 paragrafusok). </a:t>
            </a:r>
          </a:p>
          <a:p>
            <a:r>
              <a:rPr lang="hu-HU" sz="2900" dirty="0" smtClean="0"/>
              <a:t> </a:t>
            </a:r>
            <a:r>
              <a:rPr lang="hu-HU" sz="2900" dirty="0"/>
              <a:t>Szlovéniában, Horvátországban az önállósulás után maradt, némi módosítással, a korábbi köztársasági hatáskörben hozott öröklési törvény </a:t>
            </a:r>
            <a:r>
              <a:rPr lang="hu-HU" sz="2900" dirty="0" smtClean="0"/>
              <a:t>–addig </a:t>
            </a:r>
            <a:r>
              <a:rPr lang="hu-HU" sz="2900" dirty="0"/>
              <a:t>Szerbiában 2007 óta folyamatban van a Polgári Törvénykönyv kodifikációja és ebben az öröklési törvény beépítése. Az első normatív tervezet 2016-ban, a II. tervezet 2018-19-ben jelent meg. Tehát Szlovéniában, Horvátországban nem történt meg a polgári jog kodifikációja, a polgári jog egyes részei (pl. kötelmi jog, családi jog, öröklési jog) külön törvénnyel szabályozottak. Ez jelenleg így van Szerbiában is, de a Polgári törvénykönyv tervezetei, I, II, az öröklési jogot beemelték a polgári jog egészét felölelő kódex tervezetébe</a:t>
            </a:r>
            <a:r>
              <a:rPr lang="hu-HU" sz="2900" dirty="0" smtClean="0"/>
              <a:t>.</a:t>
            </a:r>
          </a:p>
          <a:p>
            <a:r>
              <a:rPr lang="hu-HU" sz="2900" dirty="0" smtClean="0"/>
              <a:t>Európai integráció és Szerbia – pl. európai öröklési bizonyítvány ügye..</a:t>
            </a:r>
            <a:endParaRPr lang="hu-HU" dirty="0"/>
          </a:p>
        </p:txBody>
      </p:sp>
      <p:sp>
        <p:nvSpPr>
          <p:cNvPr id="3" name="Dátum helye 2"/>
          <p:cNvSpPr>
            <a:spLocks noGrp="1"/>
          </p:cNvSpPr>
          <p:nvPr>
            <p:ph type="dt" sz="half" idx="10"/>
          </p:nvPr>
        </p:nvSpPr>
        <p:spPr/>
        <p:txBody>
          <a:bodyPr/>
          <a:lstStyle/>
          <a:p>
            <a:fld id="{96429DD6-74C2-46EC-9690-26D76E0A5A71}" type="datetime1">
              <a:rPr lang="hu-HU" smtClean="0"/>
              <a:t>2021. 10. 14.</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C2DA81A-779E-4C4C-855B-25211E3F8FAB}" type="slidenum">
              <a:rPr lang="hu-HU" smtClean="0"/>
              <a:t>14</a:t>
            </a:fld>
            <a:endParaRPr lang="hu-HU"/>
          </a:p>
        </p:txBody>
      </p:sp>
      <p:sp>
        <p:nvSpPr>
          <p:cNvPr id="6" name="Cím 5"/>
          <p:cNvSpPr>
            <a:spLocks noGrp="1"/>
          </p:cNvSpPr>
          <p:nvPr>
            <p:ph type="title"/>
          </p:nvPr>
        </p:nvSpPr>
        <p:spPr/>
        <p:txBody>
          <a:bodyPr/>
          <a:lstStyle/>
          <a:p>
            <a:r>
              <a:rPr lang="hu-HU" dirty="0" smtClean="0"/>
              <a:t>Következtetések</a:t>
            </a:r>
            <a:endParaRPr lang="hu-HU" dirty="0"/>
          </a:p>
        </p:txBody>
      </p:sp>
    </p:spTree>
    <p:extLst>
      <p:ext uri="{BB962C8B-B14F-4D97-AF65-F5344CB8AC3E}">
        <p14:creationId xmlns:p14="http://schemas.microsoft.com/office/powerpoint/2010/main" val="339445563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algn="ctr"/>
            <a:r>
              <a:rPr lang="hu-HU" dirty="0" smtClean="0"/>
              <a:t>Köszönöm a figyelmet!</a:t>
            </a:r>
          </a:p>
          <a:p>
            <a:pPr algn="ctr"/>
            <a:endParaRPr lang="hu-HU" dirty="0"/>
          </a:p>
          <a:p>
            <a:pPr algn="ctr"/>
            <a:r>
              <a:rPr lang="hu-HU" b="1" dirty="0"/>
              <a:t>Prof. Dr. </a:t>
            </a:r>
            <a:r>
              <a:rPr lang="hu-HU" b="1" dirty="0" err="1"/>
              <a:t>habil</a:t>
            </a:r>
            <a:r>
              <a:rPr lang="hu-HU" b="1" dirty="0"/>
              <a:t>. Boóc Ádám, PhD.</a:t>
            </a:r>
          </a:p>
          <a:p>
            <a:pPr algn="ctr"/>
            <a:r>
              <a:rPr lang="hu-HU" dirty="0"/>
              <a:t>tanszékvezető egyetemi tanár</a:t>
            </a:r>
          </a:p>
          <a:p>
            <a:pPr algn="ctr"/>
            <a:r>
              <a:rPr lang="hu-HU" dirty="0"/>
              <a:t>Polgári Jogi és Római Jogi Tanszék</a:t>
            </a:r>
          </a:p>
          <a:p>
            <a:pPr algn="ctr"/>
            <a:r>
              <a:rPr lang="hu-HU" b="1" dirty="0"/>
              <a:t>KRE ÁJK, Budapest</a:t>
            </a:r>
          </a:p>
          <a:p>
            <a:pPr algn="ctr"/>
            <a:r>
              <a:rPr lang="hu-HU" dirty="0"/>
              <a:t>E-mail: </a:t>
            </a:r>
            <a:r>
              <a:rPr lang="hu-HU" dirty="0" err="1">
                <a:hlinkClick r:id="rId2"/>
              </a:rPr>
              <a:t>booc.adam</a:t>
            </a:r>
            <a:r>
              <a:rPr lang="hu-HU" dirty="0">
                <a:hlinkClick r:id="rId2"/>
              </a:rPr>
              <a:t>@</a:t>
            </a:r>
            <a:r>
              <a:rPr lang="hu-HU" dirty="0" err="1">
                <a:hlinkClick r:id="rId2"/>
              </a:rPr>
              <a:t>kre.hu</a:t>
            </a:r>
            <a:r>
              <a:rPr lang="hu-HU" dirty="0"/>
              <a:t> </a:t>
            </a:r>
          </a:p>
          <a:p>
            <a:pPr algn="ctr"/>
            <a:endParaRPr lang="hu-HU" dirty="0"/>
          </a:p>
        </p:txBody>
      </p:sp>
      <p:sp>
        <p:nvSpPr>
          <p:cNvPr id="3" name="Dátum helye 2"/>
          <p:cNvSpPr>
            <a:spLocks noGrp="1"/>
          </p:cNvSpPr>
          <p:nvPr>
            <p:ph type="dt" sz="half" idx="10"/>
          </p:nvPr>
        </p:nvSpPr>
        <p:spPr/>
        <p:txBody>
          <a:bodyPr/>
          <a:lstStyle/>
          <a:p>
            <a:fld id="{96429DD6-74C2-46EC-9690-26D76E0A5A71}" type="datetime1">
              <a:rPr lang="hu-HU" smtClean="0"/>
              <a:t>2021. 10. 14.</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C2DA81A-779E-4C4C-855B-25211E3F8FAB}" type="slidenum">
              <a:rPr lang="hu-HU" smtClean="0"/>
              <a:t>15</a:t>
            </a:fld>
            <a:endParaRPr lang="hu-HU"/>
          </a:p>
        </p:txBody>
      </p:sp>
      <p:sp>
        <p:nvSpPr>
          <p:cNvPr id="6" name="Cím 5"/>
          <p:cNvSpPr>
            <a:spLocks noGrp="1"/>
          </p:cNvSpPr>
          <p:nvPr>
            <p:ph type="title"/>
          </p:nvPr>
        </p:nvSpPr>
        <p:spPr/>
        <p:txBody>
          <a:bodyPr/>
          <a:lstStyle/>
          <a:p>
            <a:endParaRPr lang="hu-HU"/>
          </a:p>
        </p:txBody>
      </p:sp>
    </p:spTree>
    <p:extLst>
      <p:ext uri="{BB962C8B-B14F-4D97-AF65-F5344CB8AC3E}">
        <p14:creationId xmlns:p14="http://schemas.microsoft.com/office/powerpoint/2010/main" val="69234211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85000" lnSpcReduction="20000"/>
          </a:bodyPr>
          <a:lstStyle/>
          <a:p>
            <a:r>
              <a:rPr lang="hu-HU" dirty="0" smtClean="0"/>
              <a:t>Miért jelentős ma az öröklési jog?</a:t>
            </a:r>
          </a:p>
          <a:p>
            <a:r>
              <a:rPr lang="hu-HU" dirty="0"/>
              <a:t>az ember biológiai sajátosságaiból – vagyis a halál mai tudásunk szerint mindenképpen elkövetkező – tényéből kifolyólag minden társadalmi – politikai rendszerben aktuális és megkerülhetetlen kérdés</a:t>
            </a:r>
            <a:r>
              <a:rPr lang="hu-HU" dirty="0" smtClean="0"/>
              <a:t>.</a:t>
            </a:r>
          </a:p>
          <a:p>
            <a:r>
              <a:rPr lang="hu-HU" dirty="0" smtClean="0"/>
              <a:t>Öröklési jog – Trianon – határkérdések</a:t>
            </a:r>
          </a:p>
          <a:p>
            <a:r>
              <a:rPr lang="hu-HU" i="1" dirty="0"/>
              <a:t>Amikor a határ két oldalán lévő birtok egy kézben volt akkor a tulajdonost nem érdekelte az államhatár menete, így nem jelöltette meg (nagyobb birtok esetén be sem engedte a határmegállapító bizottságot birtokára). A problémák akkor kezdődtek, ha a </a:t>
            </a:r>
            <a:r>
              <a:rPr lang="hu-HU" i="1" dirty="0" err="1"/>
              <a:t>határmenti</a:t>
            </a:r>
            <a:r>
              <a:rPr lang="hu-HU" i="1" dirty="0"/>
              <a:t> birtok tulajdonjoga megváltozott (öröklés, eladás, földesúri jogok bérbe adása, stb.) és ebből (magán) jogvita (birtokper) </a:t>
            </a:r>
            <a:r>
              <a:rPr lang="hu-HU" i="1" dirty="0" smtClean="0"/>
              <a:t>keletkezett (Suba János)</a:t>
            </a:r>
            <a:endParaRPr lang="hu-HU" dirty="0"/>
          </a:p>
        </p:txBody>
      </p:sp>
      <p:sp>
        <p:nvSpPr>
          <p:cNvPr id="3" name="Dátum helye 2"/>
          <p:cNvSpPr>
            <a:spLocks noGrp="1"/>
          </p:cNvSpPr>
          <p:nvPr>
            <p:ph type="dt" sz="half" idx="10"/>
          </p:nvPr>
        </p:nvSpPr>
        <p:spPr/>
        <p:txBody>
          <a:bodyPr/>
          <a:lstStyle/>
          <a:p>
            <a:fld id="{96429DD6-74C2-46EC-9690-26D76E0A5A71}" type="datetime1">
              <a:rPr lang="hu-HU" smtClean="0"/>
              <a:t>2021. 10. 14.</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C2DA81A-779E-4C4C-855B-25211E3F8FAB}" type="slidenum">
              <a:rPr lang="hu-HU" smtClean="0"/>
              <a:t>2</a:t>
            </a:fld>
            <a:endParaRPr lang="hu-HU"/>
          </a:p>
        </p:txBody>
      </p:sp>
      <p:sp>
        <p:nvSpPr>
          <p:cNvPr id="6" name="Cím 5"/>
          <p:cNvSpPr>
            <a:spLocks noGrp="1"/>
          </p:cNvSpPr>
          <p:nvPr>
            <p:ph type="title"/>
          </p:nvPr>
        </p:nvSpPr>
        <p:spPr/>
        <p:txBody>
          <a:bodyPr>
            <a:normAutofit fontScale="90000"/>
          </a:bodyPr>
          <a:lstStyle/>
          <a:p>
            <a:r>
              <a:rPr lang="hu-HU" dirty="0" smtClean="0"/>
              <a:t>Bevezetés – az öröklési jog jelentősége ma</a:t>
            </a:r>
            <a:endParaRPr lang="hu-HU" dirty="0"/>
          </a:p>
        </p:txBody>
      </p:sp>
    </p:spTree>
    <p:extLst>
      <p:ext uri="{BB962C8B-B14F-4D97-AF65-F5344CB8AC3E}">
        <p14:creationId xmlns:p14="http://schemas.microsoft.com/office/powerpoint/2010/main" val="158671737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77500" lnSpcReduction="20000"/>
          </a:bodyPr>
          <a:lstStyle/>
          <a:p>
            <a:r>
              <a:rPr lang="hu-HU" dirty="0" smtClean="0"/>
              <a:t>Polgári Törvénykönyv – 1844 </a:t>
            </a:r>
          </a:p>
          <a:p>
            <a:r>
              <a:rPr lang="hu-HU" dirty="0"/>
              <a:t>A szerb Polgári Törvénykönyv meghozatala előtt az 1830-40-es években szó volt arról, hogy a minta a francia </a:t>
            </a:r>
            <a:r>
              <a:rPr lang="hu-HU" i="1" dirty="0" err="1"/>
              <a:t>Code</a:t>
            </a:r>
            <a:r>
              <a:rPr lang="hu-HU" i="1" dirty="0"/>
              <a:t> civil</a:t>
            </a:r>
            <a:r>
              <a:rPr lang="hu-HU" dirty="0"/>
              <a:t> legyen. </a:t>
            </a:r>
            <a:r>
              <a:rPr lang="hu-HU" dirty="0" err="1" smtClean="0"/>
              <a:t>Jovan</a:t>
            </a:r>
            <a:r>
              <a:rPr lang="hu-HU" dirty="0" smtClean="0"/>
              <a:t> </a:t>
            </a:r>
            <a:r>
              <a:rPr lang="hu-HU" dirty="0" err="1" smtClean="0"/>
              <a:t>Hadzsics</a:t>
            </a:r>
            <a:r>
              <a:rPr lang="hu-HU" dirty="0" smtClean="0"/>
              <a:t> </a:t>
            </a:r>
            <a:r>
              <a:rPr lang="hu-HU" dirty="0"/>
              <a:t>azonban meggyőzte az uralkodót, hogy a példakép mégis az Osztrák Általános Ptk. (ABGB) legyen. Azzal érvelt, hogy a délvidéken élő szerbek érdeke az, hogy anyaországi (szűkebb szerbiai) testvéreik ne éljenek más polgári jogi rendszerben, továbbá az Osztrák- Magyar Monarchia szomszédos állam és a hasonló jogrendszerek megkönnyítik a kereskedelmi és polgári jogi kapcsolatokat. Érveit végül is elfogadták, úgyhogy a Szerb </a:t>
            </a:r>
            <a:r>
              <a:rPr lang="hu-HU" dirty="0" err="1"/>
              <a:t>Ptk</a:t>
            </a:r>
            <a:r>
              <a:rPr lang="hu-HU" dirty="0"/>
              <a:t> (SZPTK) az </a:t>
            </a:r>
            <a:r>
              <a:rPr lang="hu-HU" dirty="0" err="1"/>
              <a:t>ABGB-t</a:t>
            </a:r>
            <a:r>
              <a:rPr lang="hu-HU" dirty="0"/>
              <a:t> és nem a francia </a:t>
            </a:r>
            <a:r>
              <a:rPr lang="hu-HU" i="1" dirty="0" err="1"/>
              <a:t>Code</a:t>
            </a:r>
            <a:r>
              <a:rPr lang="hu-HU" i="1" dirty="0"/>
              <a:t> civil</a:t>
            </a:r>
            <a:r>
              <a:rPr lang="hu-HU" dirty="0"/>
              <a:t>-t vette mintául. Ugyanakkor – miként erre fentebb utaltunk – egyes római jogi hagyományok, illetve a római jogi dogmatikai gondolkodás továbbra is jelentős szereppel bírt</a:t>
            </a:r>
          </a:p>
        </p:txBody>
      </p:sp>
      <p:sp>
        <p:nvSpPr>
          <p:cNvPr id="3" name="Dátum helye 2"/>
          <p:cNvSpPr>
            <a:spLocks noGrp="1"/>
          </p:cNvSpPr>
          <p:nvPr>
            <p:ph type="dt" sz="half" idx="10"/>
          </p:nvPr>
        </p:nvSpPr>
        <p:spPr/>
        <p:txBody>
          <a:bodyPr/>
          <a:lstStyle/>
          <a:p>
            <a:fld id="{96429DD6-74C2-46EC-9690-26D76E0A5A71}" type="datetime1">
              <a:rPr lang="hu-HU" smtClean="0"/>
              <a:t>2021. 10. 14.</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C2DA81A-779E-4C4C-855B-25211E3F8FAB}" type="slidenum">
              <a:rPr lang="hu-HU" smtClean="0"/>
              <a:t>3</a:t>
            </a:fld>
            <a:endParaRPr lang="hu-HU"/>
          </a:p>
        </p:txBody>
      </p:sp>
      <p:sp>
        <p:nvSpPr>
          <p:cNvPr id="6" name="Cím 5"/>
          <p:cNvSpPr>
            <a:spLocks noGrp="1"/>
          </p:cNvSpPr>
          <p:nvPr>
            <p:ph type="title"/>
          </p:nvPr>
        </p:nvSpPr>
        <p:spPr/>
        <p:txBody>
          <a:bodyPr/>
          <a:lstStyle/>
          <a:p>
            <a:r>
              <a:rPr lang="hu-HU" dirty="0"/>
              <a:t>Szerbia (Szerb </a:t>
            </a:r>
            <a:r>
              <a:rPr lang="hu-HU" dirty="0" smtClean="0"/>
              <a:t>Királyság)</a:t>
            </a:r>
            <a:endParaRPr lang="hu-HU" dirty="0"/>
          </a:p>
        </p:txBody>
      </p:sp>
    </p:spTree>
    <p:extLst>
      <p:ext uri="{BB962C8B-B14F-4D97-AF65-F5344CB8AC3E}">
        <p14:creationId xmlns:p14="http://schemas.microsoft.com/office/powerpoint/2010/main" val="428946340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62500" lnSpcReduction="20000"/>
          </a:bodyPr>
          <a:lstStyle/>
          <a:p>
            <a:pPr lvl="0"/>
            <a:r>
              <a:rPr lang="hu-HU" dirty="0"/>
              <a:t>A nők és férfiak nem voltak egyenrangúak az örökösödési rendekben. A </a:t>
            </a:r>
            <a:r>
              <a:rPr lang="hu-HU" i="1" dirty="0"/>
              <a:t>de </a:t>
            </a:r>
            <a:r>
              <a:rPr lang="hu-HU" i="1" dirty="0" err="1"/>
              <a:t>cuius</a:t>
            </a:r>
            <a:r>
              <a:rPr lang="hu-HU" dirty="0"/>
              <a:t> örökösei lemenő és felmenő, valamint a </a:t>
            </a:r>
            <a:r>
              <a:rPr lang="hu-HU" i="1" dirty="0" err="1"/>
              <a:t>ius</a:t>
            </a:r>
            <a:r>
              <a:rPr lang="hu-HU" i="1" dirty="0"/>
              <a:t> </a:t>
            </a:r>
            <a:r>
              <a:rPr lang="hu-HU" i="1" dirty="0" err="1"/>
              <a:t>representationis</a:t>
            </a:r>
            <a:r>
              <a:rPr lang="hu-HU" dirty="0"/>
              <a:t> szabályai szerinti oldalágon, elsődlegesen csupán férfiak lehettek, s a nők csak akkor örökölhettek, ha nem volt férfi örökös.</a:t>
            </a:r>
          </a:p>
          <a:p>
            <a:r>
              <a:rPr lang="hu-HU" dirty="0"/>
              <a:t>Még egy eltérést mutatott a SZPTK az </a:t>
            </a:r>
            <a:r>
              <a:rPr lang="hu-HU" dirty="0" err="1"/>
              <a:t>ABGB-hoz</a:t>
            </a:r>
            <a:r>
              <a:rPr lang="hu-HU" dirty="0"/>
              <a:t> képest, mégpedig a </a:t>
            </a:r>
            <a:r>
              <a:rPr lang="hu-HU" i="1" dirty="0" err="1"/>
              <a:t>commoriens</a:t>
            </a:r>
            <a:r>
              <a:rPr lang="hu-HU" dirty="0" err="1"/>
              <a:t>ek</a:t>
            </a:r>
            <a:r>
              <a:rPr lang="hu-HU" dirty="0"/>
              <a:t>, az együtt elhaltak vélelme szabályozása tekintetében. Baleseti elhalálozás esetében a SZPTK vélelmezte, hogy a nő előbb halt meg. A nők vagyonát, felnőttkorban is, az apa vagy a férj kezelhette, így ezen szabályozás oka az lehetett, hogy lehetőség szerint a férj után kerüljön sor öröklésre, amely a családi vagyon vélhetően egységesebb formában történő fenntartását eredményezhette. Érdemes utalni arra, hogy a mintaként szolgáló ABGB ehhez képest feltétlenül modernebb szabályt tartalmazott: </a:t>
            </a:r>
            <a:r>
              <a:rPr lang="hu-HU" i="1" dirty="0"/>
              <a:t>„ Az osztrák </a:t>
            </a:r>
            <a:r>
              <a:rPr lang="hu-HU" i="1" dirty="0" err="1"/>
              <a:t>Allgemeines</a:t>
            </a:r>
            <a:r>
              <a:rPr lang="hu-HU" i="1" dirty="0"/>
              <a:t> </a:t>
            </a:r>
            <a:r>
              <a:rPr lang="hu-HU" i="1" dirty="0" err="1"/>
              <a:t>Bürgerliches</a:t>
            </a:r>
            <a:r>
              <a:rPr lang="hu-HU" i="1" dirty="0"/>
              <a:t> </a:t>
            </a:r>
            <a:r>
              <a:rPr lang="hu-HU" i="1" dirty="0" err="1"/>
              <a:t>Gesetzbuch</a:t>
            </a:r>
            <a:r>
              <a:rPr lang="hu-HU" i="1" dirty="0"/>
              <a:t>  nem állít fel </a:t>
            </a:r>
            <a:r>
              <a:rPr lang="hu-HU" i="1" dirty="0" err="1"/>
              <a:t>kazuisztikus</a:t>
            </a:r>
            <a:r>
              <a:rPr lang="hu-HU" i="1" dirty="0"/>
              <a:t> vélelmi rendszert az elhalálozás sorrendje kapcsán, hanem kimondja, hogy amennyiben kétséges, hogy ki halt meg korábban, a bizonyítás az </a:t>
            </a:r>
            <a:r>
              <a:rPr lang="hu-HU" i="1" dirty="0" err="1"/>
              <a:t>adottelhunyt</a:t>
            </a:r>
            <a:r>
              <a:rPr lang="hu-HU" i="1" dirty="0"/>
              <a:t> korábbi vagy későbbi halálára hivatkozó felet terheli; a bizonyítás eredménytelensége esetén abból kell kiindulni, hogy mindegyik személy esetében ugyanakkor állott be a halál</a:t>
            </a:r>
            <a:endParaRPr lang="hu-HU" dirty="0"/>
          </a:p>
        </p:txBody>
      </p:sp>
      <p:sp>
        <p:nvSpPr>
          <p:cNvPr id="3" name="Dátum helye 2"/>
          <p:cNvSpPr>
            <a:spLocks noGrp="1"/>
          </p:cNvSpPr>
          <p:nvPr>
            <p:ph type="dt" sz="half" idx="10"/>
          </p:nvPr>
        </p:nvSpPr>
        <p:spPr/>
        <p:txBody>
          <a:bodyPr/>
          <a:lstStyle/>
          <a:p>
            <a:fld id="{96429DD6-74C2-46EC-9690-26D76E0A5A71}" type="datetime1">
              <a:rPr lang="hu-HU" smtClean="0"/>
              <a:t>2021. 10. 14.</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C2DA81A-779E-4C4C-855B-25211E3F8FAB}" type="slidenum">
              <a:rPr lang="hu-HU" smtClean="0"/>
              <a:t>4</a:t>
            </a:fld>
            <a:endParaRPr lang="hu-HU"/>
          </a:p>
        </p:txBody>
      </p:sp>
      <p:sp>
        <p:nvSpPr>
          <p:cNvPr id="6" name="Cím 5"/>
          <p:cNvSpPr>
            <a:spLocks noGrp="1"/>
          </p:cNvSpPr>
          <p:nvPr>
            <p:ph type="title"/>
          </p:nvPr>
        </p:nvSpPr>
        <p:spPr/>
        <p:txBody>
          <a:bodyPr>
            <a:normAutofit/>
          </a:bodyPr>
          <a:lstStyle/>
          <a:p>
            <a:r>
              <a:rPr lang="hu-HU" sz="3200" dirty="0" smtClean="0"/>
              <a:t>A szerb Polgári Törvénykönyv és az ABGB egyes különbségei az öröklési jog területén</a:t>
            </a:r>
            <a:endParaRPr lang="hu-HU" sz="3200" dirty="0"/>
          </a:p>
        </p:txBody>
      </p:sp>
    </p:spTree>
    <p:extLst>
      <p:ext uri="{BB962C8B-B14F-4D97-AF65-F5344CB8AC3E}">
        <p14:creationId xmlns:p14="http://schemas.microsoft.com/office/powerpoint/2010/main" val="325041652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55000" lnSpcReduction="20000"/>
          </a:bodyPr>
          <a:lstStyle/>
          <a:p>
            <a:r>
              <a:rPr lang="hu-HU" dirty="0"/>
              <a:t>A</a:t>
            </a:r>
            <a:r>
              <a:rPr lang="hu-HU" dirty="0" smtClean="0"/>
              <a:t> </a:t>
            </a:r>
            <a:r>
              <a:rPr lang="hu-HU" dirty="0"/>
              <a:t>Polgári törvénykönyv (ebben az öröklési jog is) </a:t>
            </a:r>
            <a:r>
              <a:rPr lang="hu-HU" dirty="0" err="1"/>
              <a:t>előtervezete</a:t>
            </a:r>
            <a:r>
              <a:rPr lang="hu-HU" dirty="0"/>
              <a:t> készült el (</a:t>
            </a:r>
            <a:r>
              <a:rPr lang="hu-HU" i="1" dirty="0" err="1"/>
              <a:t>Predosnova</a:t>
            </a:r>
            <a:r>
              <a:rPr lang="hu-HU" i="1" dirty="0"/>
              <a:t> </a:t>
            </a:r>
            <a:r>
              <a:rPr lang="hu-HU" i="1" dirty="0" err="1"/>
              <a:t>Građanskog</a:t>
            </a:r>
            <a:r>
              <a:rPr lang="hu-HU" i="1" dirty="0"/>
              <a:t> </a:t>
            </a:r>
            <a:r>
              <a:rPr lang="hu-HU" i="1" dirty="0" err="1"/>
              <a:t>Zakonika</a:t>
            </a:r>
            <a:r>
              <a:rPr lang="hu-HU" dirty="0"/>
              <a:t>, 1928). A törvénykönyv meghozatalára azonban két oknál fogva nem került sor: </a:t>
            </a:r>
            <a:endParaRPr lang="hu-HU" dirty="0" smtClean="0"/>
          </a:p>
          <a:p>
            <a:pPr lvl="0"/>
            <a:r>
              <a:rPr lang="hu-HU" dirty="0"/>
              <a:t>Az első az volt, hogy az ún. </a:t>
            </a:r>
            <a:r>
              <a:rPr lang="hu-HU" dirty="0" err="1"/>
              <a:t>vidovdani</a:t>
            </a:r>
            <a:r>
              <a:rPr lang="hu-HU" dirty="0"/>
              <a:t> alkotmány (1921) értelmében, a fontosabb törvények tekintetében előirányzott (ún. államalkotói országrészek) hozzájárulására, egyetértésére – ebben a horvát és a szlovén képviselők által emelt vétó miatt – nem került sor.</a:t>
            </a:r>
          </a:p>
          <a:p>
            <a:r>
              <a:rPr lang="hu-HU" dirty="0"/>
              <a:t> </a:t>
            </a:r>
          </a:p>
          <a:p>
            <a:r>
              <a:rPr lang="hu-HU" dirty="0"/>
              <a:t>Ezen alkotmányt 1921. június 28-án, azaz Szent Vid napján szavazta meg az Alkotmányozó </a:t>
            </a:r>
            <a:r>
              <a:rPr lang="hu-HU" dirty="0" err="1"/>
              <a:t>NemzetgyűlésAlkotmányozó</a:t>
            </a:r>
            <a:r>
              <a:rPr lang="hu-HU" dirty="0"/>
              <a:t> Nemzetgyűlés, innen ered a </a:t>
            </a:r>
            <a:r>
              <a:rPr lang="hu-HU" dirty="0" err="1"/>
              <a:t>vidovdani</a:t>
            </a:r>
            <a:r>
              <a:rPr lang="hu-HU" dirty="0"/>
              <a:t> alkotmány elnevezés. Az alkotmány megalkotásakor az Alkotmányozó Nemzetgyűlésnek abban kellett döntenie, hogy Jugoszlávia egységes irányítású – azaz </a:t>
            </a:r>
            <a:r>
              <a:rPr lang="hu-HU" dirty="0" err="1"/>
              <a:t>unitarista</a:t>
            </a:r>
            <a:r>
              <a:rPr lang="hu-HU" dirty="0"/>
              <a:t> – vagy föderatív állam legyen-e. A vitában a szerbek az </a:t>
            </a:r>
            <a:r>
              <a:rPr lang="hu-HU" dirty="0" err="1"/>
              <a:t>unitarista</a:t>
            </a:r>
            <a:r>
              <a:rPr lang="hu-HU" dirty="0"/>
              <a:t>, míg a többi nemzet a föderalista megoldást javasolta elfogadni. A szavazás során – említést érdemel, hogy a horvátok kivonultak –, a szerb </a:t>
            </a:r>
            <a:r>
              <a:rPr lang="hu-HU" dirty="0" err="1"/>
              <a:t>unitarista</a:t>
            </a:r>
            <a:r>
              <a:rPr lang="hu-HU" dirty="0"/>
              <a:t> álláspont győzedelmeskedett.</a:t>
            </a:r>
          </a:p>
          <a:p>
            <a:r>
              <a:rPr lang="hu-HU" dirty="0"/>
              <a:t> </a:t>
            </a:r>
          </a:p>
          <a:p>
            <a:r>
              <a:rPr lang="hu-HU" dirty="0"/>
              <a:t>A második ok a parlament királyi rendelettel való betiltása volt, ami után megszűnt a parlamenti törvényhozói tevékenység, s létre jött az abszolút jellegű Jugoszláv Királyság (1929) </a:t>
            </a:r>
          </a:p>
        </p:txBody>
      </p:sp>
      <p:sp>
        <p:nvSpPr>
          <p:cNvPr id="3" name="Dátum helye 2"/>
          <p:cNvSpPr>
            <a:spLocks noGrp="1"/>
          </p:cNvSpPr>
          <p:nvPr>
            <p:ph type="dt" sz="half" idx="10"/>
          </p:nvPr>
        </p:nvSpPr>
        <p:spPr/>
        <p:txBody>
          <a:bodyPr/>
          <a:lstStyle/>
          <a:p>
            <a:fld id="{96429DD6-74C2-46EC-9690-26D76E0A5A71}" type="datetime1">
              <a:rPr lang="hu-HU" smtClean="0"/>
              <a:t>2021. 10. 14.</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C2DA81A-779E-4C4C-855B-25211E3F8FAB}" type="slidenum">
              <a:rPr lang="hu-HU" smtClean="0"/>
              <a:t>5</a:t>
            </a:fld>
            <a:endParaRPr lang="hu-HU"/>
          </a:p>
        </p:txBody>
      </p:sp>
      <p:sp>
        <p:nvSpPr>
          <p:cNvPr id="6" name="Cím 5"/>
          <p:cNvSpPr>
            <a:spLocks noGrp="1"/>
          </p:cNvSpPr>
          <p:nvPr>
            <p:ph type="title"/>
          </p:nvPr>
        </p:nvSpPr>
        <p:spPr/>
        <p:txBody>
          <a:bodyPr>
            <a:normAutofit fontScale="90000"/>
          </a:bodyPr>
          <a:lstStyle/>
          <a:p>
            <a:r>
              <a:rPr lang="hu-HU" dirty="0" err="1"/>
              <a:t>Szerb-Horvát-Szlovén</a:t>
            </a:r>
            <a:r>
              <a:rPr lang="hu-HU" dirty="0"/>
              <a:t> Királyság </a:t>
            </a:r>
            <a:r>
              <a:rPr lang="hu-HU" dirty="0" smtClean="0"/>
              <a:t>(</a:t>
            </a:r>
            <a:r>
              <a:rPr lang="hu-HU" dirty="0"/>
              <a:t>1920-1929) </a:t>
            </a:r>
          </a:p>
        </p:txBody>
      </p:sp>
    </p:spTree>
    <p:extLst>
      <p:ext uri="{BB962C8B-B14F-4D97-AF65-F5344CB8AC3E}">
        <p14:creationId xmlns:p14="http://schemas.microsoft.com/office/powerpoint/2010/main" val="316571555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70000" lnSpcReduction="20000"/>
          </a:bodyPr>
          <a:lstStyle/>
          <a:p>
            <a:r>
              <a:rPr lang="hu-HU" dirty="0"/>
              <a:t>A második világháború utáni Jugoszláviában (1945-től 1999-ig) az öröklési jogi szabályozási kompetencia változott, kezdetben föderális, később pedig (az 1974. évi decentralizációs alkotmány értelmében) tagköztársasági és tartományi törvényhozási hatáskörbe került. </a:t>
            </a:r>
          </a:p>
          <a:p>
            <a:r>
              <a:rPr lang="hu-HU" dirty="0"/>
              <a:t>Jogforrási szempontból jelentőséggel bírt az 1946. évi ún. hatálytalanítási törvény, mely semmissé nyilvánította, a törvény szavaival: az „ellenséges okkupáció” alatt meghozott törvényeket, de egyúttal lehetővé tette az ún. háború előtti jogszabályok alkalmazását – gyakorlatilag az </a:t>
            </a:r>
            <a:r>
              <a:rPr lang="hu-HU" dirty="0" err="1"/>
              <a:t>ABGB-ról</a:t>
            </a:r>
            <a:r>
              <a:rPr lang="hu-HU" dirty="0"/>
              <a:t> van szó – feltéve, ha azok nincsenek ellentétben Jugoszlávia jogrendjével. Így az ABGB az egykori osztrák-magyar területeken (Szlovénia, Horvátország, Vajdaság) közvetetten a bírói gyakorlatban alkalmazást nyert az öröklési jogi jogvitákban, de a korabeli Vajdaság Tartományi Legfelsőbb Bíróság gyakorlatában találhatók álláspontok, amelyek figyelembe vették a korábbi magyar </a:t>
            </a:r>
            <a:r>
              <a:rPr lang="hu-HU" dirty="0" err="1"/>
              <a:t>curiális</a:t>
            </a:r>
            <a:r>
              <a:rPr lang="hu-HU" dirty="0"/>
              <a:t> öröklési jogra vonatkozó gyakorlatot is.   </a:t>
            </a:r>
          </a:p>
          <a:p>
            <a:endParaRPr lang="hu-HU" dirty="0"/>
          </a:p>
        </p:txBody>
      </p:sp>
      <p:sp>
        <p:nvSpPr>
          <p:cNvPr id="3" name="Dátum helye 2"/>
          <p:cNvSpPr>
            <a:spLocks noGrp="1"/>
          </p:cNvSpPr>
          <p:nvPr>
            <p:ph type="dt" sz="half" idx="10"/>
          </p:nvPr>
        </p:nvSpPr>
        <p:spPr/>
        <p:txBody>
          <a:bodyPr/>
          <a:lstStyle/>
          <a:p>
            <a:fld id="{96429DD6-74C2-46EC-9690-26D76E0A5A71}" type="datetime1">
              <a:rPr lang="hu-HU" smtClean="0"/>
              <a:t>2021. 10. 14.</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C2DA81A-779E-4C4C-855B-25211E3F8FAB}" type="slidenum">
              <a:rPr lang="hu-HU" smtClean="0"/>
              <a:t>6</a:t>
            </a:fld>
            <a:endParaRPr lang="hu-HU"/>
          </a:p>
        </p:txBody>
      </p:sp>
      <p:sp>
        <p:nvSpPr>
          <p:cNvPr id="6" name="Cím 5"/>
          <p:cNvSpPr>
            <a:spLocks noGrp="1"/>
          </p:cNvSpPr>
          <p:nvPr>
            <p:ph type="title"/>
          </p:nvPr>
        </p:nvSpPr>
        <p:spPr/>
        <p:txBody>
          <a:bodyPr>
            <a:noAutofit/>
          </a:bodyPr>
          <a:lstStyle/>
          <a:p>
            <a:pPr lvl="0"/>
            <a:r>
              <a:rPr lang="hu-HU" sz="3200" b="1" cap="all" dirty="0"/>
              <a:t>Az ún. II. Jugoszlávia és az öröklési jogi szabályozási kompetencia változásai</a:t>
            </a:r>
            <a:endParaRPr lang="hu-HU" sz="3200" dirty="0"/>
          </a:p>
        </p:txBody>
      </p:sp>
    </p:spTree>
    <p:extLst>
      <p:ext uri="{BB962C8B-B14F-4D97-AF65-F5344CB8AC3E}">
        <p14:creationId xmlns:p14="http://schemas.microsoft.com/office/powerpoint/2010/main" val="38207455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dirty="0"/>
              <a:t>A föderációs időszakban jött létre az egész országra kiterjedő szövetségi jellegű öröklési törvény, 1955-ben. Ennek megalkotója </a:t>
            </a:r>
            <a:r>
              <a:rPr lang="hu-HU" dirty="0" err="1"/>
              <a:t>Mihailo</a:t>
            </a:r>
            <a:r>
              <a:rPr lang="hu-HU" dirty="0"/>
              <a:t> </a:t>
            </a:r>
            <a:r>
              <a:rPr lang="hu-HU" dirty="0" err="1"/>
              <a:t>Konsztantinovics</a:t>
            </a:r>
            <a:r>
              <a:rPr lang="hu-HU" dirty="0"/>
              <a:t> (a belgrádi Jogi Kar professzora, a királyi Jugoszláviában pedig </a:t>
            </a:r>
            <a:r>
              <a:rPr lang="hu-HU" dirty="0" err="1"/>
              <a:t>igazságügyminiszter</a:t>
            </a:r>
            <a:r>
              <a:rPr lang="hu-HU" dirty="0"/>
              <a:t>) volt. A törvény alapjául </a:t>
            </a:r>
            <a:r>
              <a:rPr lang="hu-HU" dirty="0" err="1"/>
              <a:t>Konsztantonovicsnak</a:t>
            </a:r>
            <a:r>
              <a:rPr lang="hu-HU" dirty="0"/>
              <a:t> még 1947-ben megjelentett Öröklési jogi törvénytervezete szolgált. Tartalmilag ez a törvény az ABGB öröklési jogi rendelkezéseit tükrözte. </a:t>
            </a:r>
          </a:p>
          <a:p>
            <a:endParaRPr lang="hu-HU" dirty="0"/>
          </a:p>
        </p:txBody>
      </p:sp>
      <p:sp>
        <p:nvSpPr>
          <p:cNvPr id="3" name="Dátum helye 2"/>
          <p:cNvSpPr>
            <a:spLocks noGrp="1"/>
          </p:cNvSpPr>
          <p:nvPr>
            <p:ph type="dt" sz="half" idx="10"/>
          </p:nvPr>
        </p:nvSpPr>
        <p:spPr/>
        <p:txBody>
          <a:bodyPr/>
          <a:lstStyle/>
          <a:p>
            <a:fld id="{96429DD6-74C2-46EC-9690-26D76E0A5A71}" type="datetime1">
              <a:rPr lang="hu-HU" smtClean="0"/>
              <a:t>2021. 10. 14.</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C2DA81A-779E-4C4C-855B-25211E3F8FAB}" type="slidenum">
              <a:rPr lang="hu-HU" smtClean="0"/>
              <a:t>7</a:t>
            </a:fld>
            <a:endParaRPr lang="hu-HU"/>
          </a:p>
        </p:txBody>
      </p:sp>
      <p:sp>
        <p:nvSpPr>
          <p:cNvPr id="6" name="Cím 5"/>
          <p:cNvSpPr>
            <a:spLocks noGrp="1"/>
          </p:cNvSpPr>
          <p:nvPr>
            <p:ph type="title"/>
          </p:nvPr>
        </p:nvSpPr>
        <p:spPr/>
        <p:txBody>
          <a:bodyPr/>
          <a:lstStyle/>
          <a:p>
            <a:r>
              <a:rPr lang="hu-HU" dirty="0" smtClean="0"/>
              <a:t>Föderációs időszak</a:t>
            </a:r>
            <a:endParaRPr lang="hu-HU" dirty="0"/>
          </a:p>
        </p:txBody>
      </p:sp>
    </p:spTree>
    <p:extLst>
      <p:ext uri="{BB962C8B-B14F-4D97-AF65-F5344CB8AC3E}">
        <p14:creationId xmlns:p14="http://schemas.microsoft.com/office/powerpoint/2010/main" val="193741899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62500" lnSpcReduction="20000"/>
          </a:bodyPr>
          <a:lstStyle/>
          <a:p>
            <a:r>
              <a:rPr lang="hu-HU" dirty="0"/>
              <a:t>A szerbiai öröklési törvény (1995) megkülönbözteti a törvényen, végrendeleten és kivételesen (házastársak közötti kölcsönös öröklést szavatoló) szerződésen alapuló öröklést, valamint a szinguláris (pl. </a:t>
            </a:r>
            <a:r>
              <a:rPr lang="hu-HU" i="1" dirty="0" err="1"/>
              <a:t>legatum</a:t>
            </a:r>
            <a:r>
              <a:rPr lang="hu-HU" dirty="0"/>
              <a:t>) és az univerzális szukcessziót. Az univerzális öröklési jog jellemzője az, hogy az örökös az örökhagyó mind jogait mind kötelezettségeit is vállalja. A szinguláris öröklés nem öröklési jogi, hanem kötelmi jogi igényként minősül. </a:t>
            </a:r>
          </a:p>
          <a:p>
            <a:r>
              <a:rPr lang="hu-HU" dirty="0"/>
              <a:t>A törvény előirányozza a végrendelkezési szabadságot. Ezt a szabadságot a közrendi záradék mellett a </a:t>
            </a:r>
            <a:r>
              <a:rPr lang="hu-HU" dirty="0" err="1"/>
              <a:t>kötelesrész</a:t>
            </a:r>
            <a:r>
              <a:rPr lang="hu-HU" dirty="0"/>
              <a:t> korlátozza. Az örökhagyó a </a:t>
            </a:r>
            <a:r>
              <a:rPr lang="hu-HU" dirty="0" err="1"/>
              <a:t>kötelesrészen</a:t>
            </a:r>
            <a:r>
              <a:rPr lang="hu-HU" dirty="0"/>
              <a:t> túlmenően, halála esetére, szabadon rendelkezhet vagyonával. Mindez azt jelenti, hogy vagyonát bárkire hagyományozhatja. A </a:t>
            </a:r>
            <a:r>
              <a:rPr lang="hu-HU" dirty="0" err="1"/>
              <a:t>kötelesrész</a:t>
            </a:r>
            <a:r>
              <a:rPr lang="hu-HU" dirty="0"/>
              <a:t> az első törvényes örökösödési rendben fele annak, ami a törvény alapján járna. A </a:t>
            </a:r>
            <a:r>
              <a:rPr lang="hu-HU" dirty="0" err="1"/>
              <a:t>kötelesrész</a:t>
            </a:r>
            <a:r>
              <a:rPr lang="hu-HU" dirty="0"/>
              <a:t> jogosultjai az örökhagyó gyermekei, vagy örökbefogadott gyermekei, a házastárs és a szülők. Ha nincsenek gyermekek, akkor a házastárs a szülőkkel együtt, a második örökösödési rendben tarthat igényt a </a:t>
            </a:r>
            <a:r>
              <a:rPr lang="hu-HU" dirty="0" err="1"/>
              <a:t>kötelesrészre</a:t>
            </a:r>
            <a:r>
              <a:rPr lang="hu-HU" dirty="0"/>
              <a:t>, azzal, hogy ebben az esetben az őket megillető </a:t>
            </a:r>
            <a:r>
              <a:rPr lang="hu-HU" dirty="0" err="1"/>
              <a:t>kötelesrész</a:t>
            </a:r>
            <a:r>
              <a:rPr lang="hu-HU" dirty="0"/>
              <a:t> csupán egy harmada a törvényes örökösödési résznek. </a:t>
            </a:r>
          </a:p>
          <a:p>
            <a:endParaRPr lang="hu-HU" dirty="0"/>
          </a:p>
        </p:txBody>
      </p:sp>
      <p:sp>
        <p:nvSpPr>
          <p:cNvPr id="3" name="Dátum helye 2"/>
          <p:cNvSpPr>
            <a:spLocks noGrp="1"/>
          </p:cNvSpPr>
          <p:nvPr>
            <p:ph type="dt" sz="half" idx="10"/>
          </p:nvPr>
        </p:nvSpPr>
        <p:spPr/>
        <p:txBody>
          <a:bodyPr/>
          <a:lstStyle/>
          <a:p>
            <a:fld id="{96429DD6-74C2-46EC-9690-26D76E0A5A71}" type="datetime1">
              <a:rPr lang="hu-HU" smtClean="0"/>
              <a:t>2021. 10. 14.</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C2DA81A-779E-4C4C-855B-25211E3F8FAB}" type="slidenum">
              <a:rPr lang="hu-HU" smtClean="0"/>
              <a:t>8</a:t>
            </a:fld>
            <a:endParaRPr lang="hu-HU"/>
          </a:p>
        </p:txBody>
      </p:sp>
      <p:sp>
        <p:nvSpPr>
          <p:cNvPr id="6" name="Cím 5"/>
          <p:cNvSpPr>
            <a:spLocks noGrp="1"/>
          </p:cNvSpPr>
          <p:nvPr>
            <p:ph type="title"/>
          </p:nvPr>
        </p:nvSpPr>
        <p:spPr/>
        <p:txBody>
          <a:bodyPr>
            <a:normAutofit fontScale="90000"/>
          </a:bodyPr>
          <a:lstStyle/>
          <a:p>
            <a:pPr lvl="0"/>
            <a:r>
              <a:rPr lang="hu-HU" sz="3100" b="1" cap="all" dirty="0"/>
              <a:t>A szerbiai öröklési jog alapvető intézményei és tartalma</a:t>
            </a:r>
            <a:r>
              <a:rPr lang="hu-HU" dirty="0"/>
              <a:t/>
            </a:r>
            <a:br>
              <a:rPr lang="hu-HU" dirty="0"/>
            </a:br>
            <a:endParaRPr lang="hu-HU" dirty="0"/>
          </a:p>
        </p:txBody>
      </p:sp>
    </p:spTree>
    <p:extLst>
      <p:ext uri="{BB962C8B-B14F-4D97-AF65-F5344CB8AC3E}">
        <p14:creationId xmlns:p14="http://schemas.microsoft.com/office/powerpoint/2010/main" val="78744382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normAutofit fontScale="62500" lnSpcReduction="20000"/>
          </a:bodyPr>
          <a:lstStyle/>
          <a:p>
            <a:r>
              <a:rPr lang="hu-HU" dirty="0" err="1" smtClean="0"/>
              <a:t>Mihailov</a:t>
            </a:r>
            <a:r>
              <a:rPr lang="hu-HU" dirty="0" smtClean="0"/>
              <a:t> </a:t>
            </a:r>
            <a:r>
              <a:rPr lang="hu-HU" dirty="0" err="1"/>
              <a:t>Konsztantinovics</a:t>
            </a:r>
            <a:r>
              <a:rPr lang="hu-HU" dirty="0"/>
              <a:t> (a belgrádi Jogi Kar professzora, a királyi Jugoszláviában pedig </a:t>
            </a:r>
            <a:r>
              <a:rPr lang="hu-HU" dirty="0" err="1"/>
              <a:t>igazságügyminiszter</a:t>
            </a:r>
            <a:r>
              <a:rPr lang="hu-HU" dirty="0"/>
              <a:t>) </a:t>
            </a:r>
            <a:r>
              <a:rPr lang="hu-HU" dirty="0" err="1" smtClean="0"/>
              <a:t>Konsztantinovics</a:t>
            </a:r>
            <a:r>
              <a:rPr lang="hu-HU" dirty="0" smtClean="0"/>
              <a:t> </a:t>
            </a:r>
            <a:r>
              <a:rPr lang="hu-HU" dirty="0"/>
              <a:t>megoldása „köztes” volt, hosszú (jóhiszeműségtől függően, tíz és húsz éves) határidőt szabott meg az öröklési jogi kereset elévülésére. Jogfelfogása szerint ugyanis, ugyan a tulajdon, ami az öröklés tárgya, ugyan nem évülhet el, de az ez iránti eljárásjogi igény (</a:t>
            </a:r>
            <a:r>
              <a:rPr lang="hu-HU" i="1" dirty="0" err="1"/>
              <a:t>hereditatis</a:t>
            </a:r>
            <a:r>
              <a:rPr lang="hu-HU" i="1" dirty="0"/>
              <a:t> </a:t>
            </a:r>
            <a:r>
              <a:rPr lang="hu-HU" i="1" dirty="0" err="1"/>
              <a:t>petitio</a:t>
            </a:r>
            <a:r>
              <a:rPr lang="hu-HU" dirty="0"/>
              <a:t>) igen. Az elévülési határidő elmúltával követelt örökölt vagyonrészt a bíróság megítéli, ha a többi örökös részéről nincs elévülési kifogás. </a:t>
            </a:r>
          </a:p>
          <a:p>
            <a:r>
              <a:rPr lang="hu-HU" dirty="0"/>
              <a:t>A</a:t>
            </a:r>
            <a:r>
              <a:rPr lang="hu-HU" dirty="0" smtClean="0"/>
              <a:t>z </a:t>
            </a:r>
            <a:r>
              <a:rPr lang="hu-HU" dirty="0"/>
              <a:t>elévülési határidő elmúltával teljesített, örökölt vagyonrész bíróságon kívüli teljesítése esetén, nem követelhető vissza, hivatkozva a jogalap nélküli gazdagodásra, mert ez ún. természetes kötelem (</a:t>
            </a:r>
            <a:r>
              <a:rPr lang="hu-HU" i="1" dirty="0" err="1"/>
              <a:t>obligatio</a:t>
            </a:r>
            <a:r>
              <a:rPr lang="hu-HU" i="1" dirty="0"/>
              <a:t> </a:t>
            </a:r>
            <a:r>
              <a:rPr lang="hu-HU" i="1" dirty="0" err="1"/>
              <a:t>naturalis</a:t>
            </a:r>
            <a:r>
              <a:rPr lang="hu-HU" dirty="0"/>
              <a:t>). </a:t>
            </a:r>
          </a:p>
          <a:p>
            <a:r>
              <a:rPr lang="hu-HU" dirty="0"/>
              <a:t>A</a:t>
            </a:r>
            <a:r>
              <a:rPr lang="hu-HU" dirty="0" smtClean="0"/>
              <a:t> </a:t>
            </a:r>
            <a:r>
              <a:rPr lang="hu-HU" i="1" dirty="0" err="1"/>
              <a:t>hereditatis</a:t>
            </a:r>
            <a:r>
              <a:rPr lang="hu-HU" i="1" dirty="0"/>
              <a:t> </a:t>
            </a:r>
            <a:r>
              <a:rPr lang="hu-HU" i="1" dirty="0" err="1"/>
              <a:t>petitio</a:t>
            </a:r>
            <a:r>
              <a:rPr lang="hu-HU" dirty="0"/>
              <a:t>, úgy mint más kötelmi követelés elévülésére  irányuló igény, elévülési jellegű határidő, így  csak a követelés bírósági </a:t>
            </a:r>
            <a:r>
              <a:rPr lang="hu-HU"/>
              <a:t>érvényesíthetőségét </a:t>
            </a:r>
            <a:r>
              <a:rPr lang="hu-HU" smtClean="0"/>
              <a:t>érinti.</a:t>
            </a:r>
          </a:p>
          <a:p>
            <a:r>
              <a:rPr lang="hu-HU" smtClean="0"/>
              <a:t> </a:t>
            </a:r>
            <a:r>
              <a:rPr lang="hu-HU" dirty="0"/>
              <a:t>Önkéntes teljesítés esetén nem követelhető vissza a természetes tartozás, jogalap nélküli gazdagodásra (</a:t>
            </a:r>
            <a:r>
              <a:rPr lang="hu-HU" i="1" dirty="0" err="1"/>
              <a:t>condictio</a:t>
            </a:r>
            <a:r>
              <a:rPr lang="hu-HU" i="1" dirty="0"/>
              <a:t> </a:t>
            </a:r>
            <a:r>
              <a:rPr lang="hu-HU" i="1" dirty="0" err="1"/>
              <a:t>indebiti</a:t>
            </a:r>
            <a:r>
              <a:rPr lang="hu-HU" dirty="0"/>
              <a:t>) hivatkozva</a:t>
            </a:r>
          </a:p>
        </p:txBody>
      </p:sp>
      <p:sp>
        <p:nvSpPr>
          <p:cNvPr id="3" name="Dátum helye 2"/>
          <p:cNvSpPr>
            <a:spLocks noGrp="1"/>
          </p:cNvSpPr>
          <p:nvPr>
            <p:ph type="dt" sz="half" idx="10"/>
          </p:nvPr>
        </p:nvSpPr>
        <p:spPr/>
        <p:txBody>
          <a:bodyPr/>
          <a:lstStyle/>
          <a:p>
            <a:fld id="{96429DD6-74C2-46EC-9690-26D76E0A5A71}" type="datetime1">
              <a:rPr lang="hu-HU" smtClean="0"/>
              <a:t>2021. 10. 14.</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FC2DA81A-779E-4C4C-855B-25211E3F8FAB}" type="slidenum">
              <a:rPr lang="hu-HU" smtClean="0"/>
              <a:t>9</a:t>
            </a:fld>
            <a:endParaRPr lang="hu-HU"/>
          </a:p>
        </p:txBody>
      </p:sp>
      <p:sp>
        <p:nvSpPr>
          <p:cNvPr id="6" name="Cím 5"/>
          <p:cNvSpPr>
            <a:spLocks noGrp="1"/>
          </p:cNvSpPr>
          <p:nvPr>
            <p:ph type="title"/>
          </p:nvPr>
        </p:nvSpPr>
        <p:spPr/>
        <p:txBody>
          <a:bodyPr>
            <a:normAutofit/>
          </a:bodyPr>
          <a:lstStyle/>
          <a:p>
            <a:r>
              <a:rPr lang="hu-HU" sz="2800" dirty="0"/>
              <a:t>Az </a:t>
            </a:r>
            <a:r>
              <a:rPr lang="hu-HU" sz="2800" dirty="0" smtClean="0"/>
              <a:t>örökösök </a:t>
            </a:r>
            <a:r>
              <a:rPr lang="hu-HU" sz="2800" dirty="0"/>
              <a:t>kötelmi követelése </a:t>
            </a:r>
            <a:r>
              <a:rPr lang="hu-HU" sz="2800" dirty="0" smtClean="0"/>
              <a:t>az </a:t>
            </a:r>
            <a:r>
              <a:rPr lang="hu-HU" sz="2800" dirty="0"/>
              <a:t>örökhagyó által hátra hagyott vagyon </a:t>
            </a:r>
            <a:r>
              <a:rPr lang="hu-HU" sz="2800" dirty="0" smtClean="0"/>
              <a:t>vonatkozásában. </a:t>
            </a:r>
            <a:endParaRPr lang="hu-HU" sz="2800" dirty="0"/>
          </a:p>
        </p:txBody>
      </p:sp>
    </p:spTree>
    <p:extLst>
      <p:ext uri="{BB962C8B-B14F-4D97-AF65-F5344CB8AC3E}">
        <p14:creationId xmlns:p14="http://schemas.microsoft.com/office/powerpoint/2010/main" val="228425283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ullám">
  <a:themeElements>
    <a:clrScheme name="Hullá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Hullá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ullá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76</TotalTime>
  <Words>1863</Words>
  <Application>Microsoft Office PowerPoint</Application>
  <PresentationFormat>Diavetítés a képernyőre (4:3 oldalarány)</PresentationFormat>
  <Paragraphs>95</Paragraphs>
  <Slides>15</Slides>
  <Notes>0</Notes>
  <HiddenSlides>0</HiddenSlides>
  <MMClips>0</MMClips>
  <ScaleCrop>false</ScaleCrop>
  <HeadingPairs>
    <vt:vector size="4" baseType="variant">
      <vt:variant>
        <vt:lpstr>Téma</vt:lpstr>
      </vt:variant>
      <vt:variant>
        <vt:i4>1</vt:i4>
      </vt:variant>
      <vt:variant>
        <vt:lpstr>Diacímek</vt:lpstr>
      </vt:variant>
      <vt:variant>
        <vt:i4>15</vt:i4>
      </vt:variant>
    </vt:vector>
  </HeadingPairs>
  <TitlesOfParts>
    <vt:vector size="16" baseType="lpstr">
      <vt:lpstr>Hullám</vt:lpstr>
      <vt:lpstr>Az öröklési jog szabályozásának tendenciális fejlődésmenete a délszláv államokban, különös tekintettel Szerbiára</vt:lpstr>
      <vt:lpstr>Bevezetés – az öröklési jog jelentősége ma</vt:lpstr>
      <vt:lpstr>Szerbia (Szerb Királyság)</vt:lpstr>
      <vt:lpstr>A szerb Polgári Törvénykönyv és az ABGB egyes különbségei az öröklési jog területén</vt:lpstr>
      <vt:lpstr>Szerb-Horvát-Szlovén Királyság (1920-1929) </vt:lpstr>
      <vt:lpstr>Az ún. II. Jugoszlávia és az öröklési jogi szabályozási kompetencia változásai</vt:lpstr>
      <vt:lpstr>Föderációs időszak</vt:lpstr>
      <vt:lpstr>A szerbiai öröklési jog alapvető intézményei és tartalma </vt:lpstr>
      <vt:lpstr>Az örökösök kötelmi követelése az örökhagyó által hátra hagyott vagyon vonatkozásában. </vt:lpstr>
      <vt:lpstr>Örököshelyettesítés a szerb jogban</vt:lpstr>
      <vt:lpstr>  A szerződés mint öröklési jogcím a volt jugoszláv és a szerb jogban </vt:lpstr>
      <vt:lpstr>Mjt az öröklési szerződés kapcsán</vt:lpstr>
      <vt:lpstr>6173/1914. MD. IX. 147. sz. határozat</vt:lpstr>
      <vt:lpstr>Következtetések</vt:lpstr>
      <vt:lpstr>PowerPoint bemutató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Adam Booc</dc:creator>
  <cp:lastModifiedBy>Adam Booc</cp:lastModifiedBy>
  <cp:revision>8</cp:revision>
  <dcterms:created xsi:type="dcterms:W3CDTF">2021-10-13T19:07:21Z</dcterms:created>
  <dcterms:modified xsi:type="dcterms:W3CDTF">2021-10-14T14:44:18Z</dcterms:modified>
</cp:coreProperties>
</file>