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34DF-5CDA-448D-9D46-D2B1F7D8A63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D819-0BF5-441F-81FC-D76893D49B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817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34DF-5CDA-448D-9D46-D2B1F7D8A63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D819-0BF5-441F-81FC-D76893D49B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66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34DF-5CDA-448D-9D46-D2B1F7D8A63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D819-0BF5-441F-81FC-D76893D49B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019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34DF-5CDA-448D-9D46-D2B1F7D8A63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D819-0BF5-441F-81FC-D76893D49B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859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34DF-5CDA-448D-9D46-D2B1F7D8A63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D819-0BF5-441F-81FC-D76893D49B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54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34DF-5CDA-448D-9D46-D2B1F7D8A63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D819-0BF5-441F-81FC-D76893D49B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34DF-5CDA-448D-9D46-D2B1F7D8A63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D819-0BF5-441F-81FC-D76893D49B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254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34DF-5CDA-448D-9D46-D2B1F7D8A63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D819-0BF5-441F-81FC-D76893D49B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74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34DF-5CDA-448D-9D46-D2B1F7D8A63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D819-0BF5-441F-81FC-D76893D49B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84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34DF-5CDA-448D-9D46-D2B1F7D8A63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D819-0BF5-441F-81FC-D76893D49B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95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34DF-5CDA-448D-9D46-D2B1F7D8A63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D819-0BF5-441F-81FC-D76893D49B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60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B34DF-5CDA-448D-9D46-D2B1F7D8A63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BD819-0BF5-441F-81FC-D76893D49B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384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pa.oszk.hu/00000/00012/00008/33toru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iutas.hu/europaiutas/20021/9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Vatikáni politika elemei az I. világháború után: enciklikák és kollégiumok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Birher Nándor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5175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2, </a:t>
            </a:r>
            <a:r>
              <a:rPr lang="hu-HU" b="1" dirty="0"/>
              <a:t>Az egyházjog és az egyházi diplomácia kárenyhítési törekvései Trianon idején</a:t>
            </a:r>
            <a:endParaRPr lang="hu-HU" dirty="0"/>
          </a:p>
          <a:p>
            <a:r>
              <a:rPr lang="hu-HU" dirty="0" smtClean="0"/>
              <a:t>Tanulmányunkból </a:t>
            </a:r>
            <a:r>
              <a:rPr lang="hu-HU" dirty="0"/>
              <a:t>látható, hogy a Trianoni békeszerződés okozta mesterséges káosz orvoslására nem volt elég néhány esztendő. A megoldások vagy meg sem születtek, vagy csak átmenetiek voltak.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kivárás talán jó taktikának </a:t>
            </a:r>
            <a:r>
              <a:rPr lang="hu-HU" dirty="0" smtClean="0"/>
              <a:t>tűnhetett (Bécsi döntés), </a:t>
            </a:r>
            <a:r>
              <a:rPr lang="hu-HU" dirty="0"/>
              <a:t>azonban a helyzet valójában csak egyre rosszabbá vált a térségben, egészen a rendszerváltásig. </a:t>
            </a:r>
            <a:endParaRPr lang="hu-HU" dirty="0" smtClean="0"/>
          </a:p>
          <a:p>
            <a:r>
              <a:rPr lang="hu-HU" dirty="0" smtClean="0"/>
              <a:t>Most </a:t>
            </a:r>
            <a:r>
              <a:rPr lang="hu-HU" dirty="0"/>
              <a:t>jutott el a térségünk oda, hogy a megoldás lehetőségét újra gondolja. Ebben a megoldásban egészen biztosan nagy szerepe lehet a közös keresztény múltnak ugyanúgy, mint a közép-európai kultúrának, és az egységesülő jogi környezetnek. A tanulmány kitér a katolikus egyház és a katolikus egyházjog szabályozási kísérleteire, amelyekkel megpróbálták a szétszabdalt területek békéjét megőrizni. Nagyvonalakban felvázoljuk azokat a kapcsolati rendszereket is, amelyek a Vatikánt és Közép-Európát összekötötték</a:t>
            </a:r>
            <a:r>
              <a:rPr lang="hu-HU" dirty="0" smtClean="0"/>
              <a:t>.</a:t>
            </a:r>
          </a:p>
          <a:p>
            <a:r>
              <a:rPr lang="hu-HU" dirty="0" smtClean="0"/>
              <a:t>CIC, </a:t>
            </a:r>
            <a:r>
              <a:rPr lang="hu-HU" dirty="0" err="1" smtClean="0"/>
              <a:t>Serédi</a:t>
            </a:r>
            <a:r>
              <a:rPr lang="hu-HU" dirty="0" smtClean="0"/>
              <a:t>, konkordátumok, diplomácia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861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3,  Csiszárik futárjelentés elemzése (kiadatlan szöveg)</a:t>
            </a:r>
          </a:p>
          <a:p>
            <a:pPr lvl="1"/>
            <a:r>
              <a:rPr lang="hu-HU" dirty="0" smtClean="0"/>
              <a:t>A személyes kapcsolatok tételes számbavétele és hatásuk elemzése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649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38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Létezik egy (eddig figyelmen kívül hagyott?) közös múlt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 az a </a:t>
            </a:r>
            <a:r>
              <a:rPr lang="hu-HU" dirty="0" err="1" smtClean="0"/>
              <a:t>Közép-európa</a:t>
            </a:r>
            <a:r>
              <a:rPr lang="hu-HU" dirty="0" smtClean="0"/>
              <a:t>?</a:t>
            </a:r>
          </a:p>
          <a:p>
            <a:r>
              <a:rPr lang="hu-HU" dirty="0" smtClean="0"/>
              <a:t>Trianon el tudta-e pusztítani ezt az identitást?</a:t>
            </a:r>
          </a:p>
          <a:p>
            <a:r>
              <a:rPr lang="hu-HU" dirty="0" smtClean="0"/>
              <a:t>Van-e a közös múltnak, erkölcsnek, vallásnak sajátos megtartó ereje felénk?</a:t>
            </a:r>
          </a:p>
          <a:p>
            <a:r>
              <a:rPr lang="hu-HU" dirty="0" smtClean="0"/>
              <a:t>Mik azok a kapcsolati hálók, amelyek összetartanak minket?</a:t>
            </a:r>
          </a:p>
          <a:p>
            <a:r>
              <a:rPr lang="hu-HU" dirty="0" smtClean="0"/>
              <a:t>Sikerül-e együtt (gazdasági) sikereket elérni?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8087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Létezik? Elmélet 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"Közép-Európa nem földrajzi fogalom" - írja </a:t>
            </a:r>
            <a:r>
              <a:rPr lang="hu-HU" dirty="0" err="1"/>
              <a:t>Milosz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"</a:t>
            </a:r>
            <a:r>
              <a:rPr lang="hu-HU" dirty="0"/>
              <a:t>Közép-Európa nem egy állam - szögezi le </a:t>
            </a:r>
            <a:r>
              <a:rPr lang="hu-HU" dirty="0" err="1"/>
              <a:t>Kundera</a:t>
            </a:r>
            <a:r>
              <a:rPr lang="hu-HU" dirty="0"/>
              <a:t> -, hanem kultúra, sors. Határai képzeletbeliek." (A Nyugat elrablása, avagy Közép-Európa tragédiája, 1984) </a:t>
            </a:r>
            <a:endParaRPr lang="hu-HU" dirty="0" smtClean="0"/>
          </a:p>
          <a:p>
            <a:r>
              <a:rPr lang="hu-HU" dirty="0" smtClean="0"/>
              <a:t>Vagyis </a:t>
            </a:r>
            <a:r>
              <a:rPr lang="hu-HU" dirty="0"/>
              <a:t>- ahogy </a:t>
            </a:r>
            <a:r>
              <a:rPr lang="hu-HU" dirty="0" err="1"/>
              <a:t>Timothy</a:t>
            </a:r>
            <a:r>
              <a:rPr lang="hu-HU" dirty="0"/>
              <a:t> </a:t>
            </a:r>
            <a:r>
              <a:rPr lang="hu-HU" dirty="0" err="1"/>
              <a:t>Garton</a:t>
            </a:r>
            <a:r>
              <a:rPr lang="hu-HU" dirty="0"/>
              <a:t> </a:t>
            </a:r>
            <a:r>
              <a:rPr lang="hu-HU" dirty="0" err="1"/>
              <a:t>Ash</a:t>
            </a:r>
            <a:r>
              <a:rPr lang="hu-HU" dirty="0"/>
              <a:t> egyszerűen nevén nevezi - "szellemi királyság</a:t>
            </a:r>
            <a:r>
              <a:rPr lang="hu-HU" dirty="0" smtClean="0"/>
              <a:t>".</a:t>
            </a:r>
          </a:p>
          <a:p>
            <a:r>
              <a:rPr lang="hu-HU" dirty="0" smtClean="0"/>
              <a:t>"</a:t>
            </a:r>
            <a:r>
              <a:rPr lang="hu-HU" dirty="0"/>
              <a:t>Közép-Európa" </a:t>
            </a:r>
            <a:r>
              <a:rPr lang="hu-HU" dirty="0" smtClean="0"/>
              <a:t>egy eszme – a közös érték eszméje. </a:t>
            </a:r>
          </a:p>
          <a:p>
            <a:r>
              <a:rPr lang="hu-HU" dirty="0" smtClean="0"/>
              <a:t>Közép-Európa utópia, szellemi útkeresés, a változás állandósága.</a:t>
            </a:r>
          </a:p>
          <a:p>
            <a:r>
              <a:rPr lang="hu-HU" dirty="0" smtClean="0">
                <a:hlinkClick r:id="rId2"/>
              </a:rPr>
              <a:t>https://epa.oszk.hu/00000/00012/00008/33toru.htm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177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73199"/>
            <a:ext cx="10515600" cy="4703763"/>
          </a:xfrm>
        </p:spPr>
        <p:txBody>
          <a:bodyPr>
            <a:normAutofit fontScale="55000" lnSpcReduction="20000"/>
          </a:bodyPr>
          <a:lstStyle/>
          <a:p>
            <a:r>
              <a:rPr lang="hu-HU" dirty="0"/>
              <a:t>A közép-európai álom nem tömegkulturális jelenség, inkább romantikus és </a:t>
            </a:r>
            <a:r>
              <a:rPr lang="hu-HU" dirty="0" err="1"/>
              <a:t>szubverzív</a:t>
            </a:r>
            <a:r>
              <a:rPr lang="hu-HU" dirty="0"/>
              <a:t>. Közép-Európának már a fogalma is átíveli és kétségbe vonja a tömbhatárokat. </a:t>
            </a:r>
            <a:endParaRPr lang="hu-HU" dirty="0" smtClean="0"/>
          </a:p>
          <a:p>
            <a:r>
              <a:rPr lang="hu-HU" dirty="0" smtClean="0"/>
              <a:t>Közép-Európa </a:t>
            </a:r>
            <a:r>
              <a:rPr lang="hu-HU" dirty="0"/>
              <a:t>mint feladat továbbra is fennáll, ezeréves feladatok nem szoktak nyomtalanul elenyészni. Hogyan tanulnak meg tisztességesen együtt élni az egymással összekeveredve élő népek? Adva van a sokféleség; ha </a:t>
            </a:r>
            <a:r>
              <a:rPr lang="hu-HU" dirty="0" err="1"/>
              <a:t>valóságtisztelőek</a:t>
            </a:r>
            <a:r>
              <a:rPr lang="hu-HU" dirty="0"/>
              <a:t> vagyunk, akkor tiszteljük ezt a sokféleségünket. A közép-európai kultúrában kinyújtóznunk természetes bővülési kör. Minél jobban ismerjük egymást, </a:t>
            </a:r>
            <a:r>
              <a:rPr lang="hu-HU" dirty="0" err="1"/>
              <a:t>szomszédainkat</a:t>
            </a:r>
            <a:r>
              <a:rPr lang="hu-HU" dirty="0"/>
              <a:t>, annál inkább vagyunk közép-európaiak; nem annyira a születés, mint inkább a tanulás révén. Aki nem akarja megismerni </a:t>
            </a:r>
            <a:r>
              <a:rPr lang="hu-HU" dirty="0" err="1"/>
              <a:t>szomszédait</a:t>
            </a:r>
            <a:r>
              <a:rPr lang="hu-HU" dirty="0"/>
              <a:t>, az kulturálisan elgyengül. </a:t>
            </a:r>
            <a:r>
              <a:rPr lang="hu-HU" dirty="0" smtClean="0"/>
              <a:t>Minél </a:t>
            </a:r>
            <a:r>
              <a:rPr lang="hu-HU" dirty="0"/>
              <a:t>inkább megszabadulunk a kisebbségtudatunktól, annál inkább rácsodálkozhatunk egymásra. </a:t>
            </a:r>
            <a:endParaRPr lang="hu-HU" dirty="0" smtClean="0"/>
          </a:p>
          <a:p>
            <a:r>
              <a:rPr lang="hu-HU" dirty="0" smtClean="0"/>
              <a:t>Azokban </a:t>
            </a:r>
            <a:r>
              <a:rPr lang="hu-HU" dirty="0"/>
              <a:t>a pillanatokban voltunk erősek, amikor szövetkeztünk, és tanulni mentünk egymáshoz. Közép-európai mivoltunkat a kultúráinkban rejlő életstratégiák hasonlóságai és különbségei írják körül. (…) Közép-európainak lenni annyit jelent, hogy megneveljük, féken tartjuk nacionalizmusunkat, </a:t>
            </a:r>
            <a:endParaRPr lang="hu-HU" dirty="0" smtClean="0"/>
          </a:p>
          <a:p>
            <a:r>
              <a:rPr lang="hu-HU" dirty="0" smtClean="0"/>
              <a:t>Közép-európai </a:t>
            </a:r>
            <a:r>
              <a:rPr lang="hu-HU" dirty="0"/>
              <a:t>stratégia? A megértés stratégiája. Minél jobban észrevesszük, hogy tulajdonképpen milyen érdekesek ezek a közép-európai szomszédok, annál érdekesebbek leszünk mi magunk is. KözépEurópa annyiban lesz, amennyiben kérdés lesz önmagának. Vonzódó érdeklődés a Duna-medence népeinek sokféle boldogulása és boldogtalansága iránt. Ki hogy </a:t>
            </a:r>
            <a:r>
              <a:rPr lang="hu-HU" dirty="0" err="1"/>
              <a:t>egyensúlyozik</a:t>
            </a:r>
            <a:r>
              <a:rPr lang="hu-HU" dirty="0"/>
              <a:t> Kelet és Nyugat között. A közép-európai irodalom: kelet–nyugati vagy nyugat– keleti irodalom. Bennünk van az a keleti, amit elemzünk. Bennünk van az a nyugati, aki elemez. Keleti felünkkel csúfoljuk a nyugati felünket és természetesen megfordítva. </a:t>
            </a:r>
            <a:endParaRPr lang="hu-HU" dirty="0" smtClean="0"/>
          </a:p>
          <a:p>
            <a:r>
              <a:rPr lang="hu-HU" dirty="0" smtClean="0"/>
              <a:t>(…) </a:t>
            </a:r>
            <a:r>
              <a:rPr lang="hu-HU" dirty="0"/>
              <a:t>Kelet-Európa és Nyugat-Európa geopolitikai realitásával szemben Közép-Európa csak úgy létezik, mint egy kultúrpolitikai ellenhipotézis. </a:t>
            </a:r>
            <a:r>
              <a:rPr lang="hu-HU" dirty="0" smtClean="0"/>
              <a:t>… Közép-európainak </a:t>
            </a:r>
            <a:r>
              <a:rPr lang="hu-HU" dirty="0"/>
              <a:t>lenni arányérzéket jelent az ellentétek ütközésének kezelésében, esztétikai érzékenységet a bonyolultra és a szemléletmódok többnyelvűségét. Megérteni a halálos ellenségeket, ez a megértés stratégiája. </a:t>
            </a:r>
            <a:endParaRPr lang="hu-HU" dirty="0" smtClean="0"/>
          </a:p>
          <a:p>
            <a:r>
              <a:rPr lang="hu-HU" dirty="0" smtClean="0"/>
              <a:t>In</a:t>
            </a:r>
            <a:r>
              <a:rPr lang="hu-HU" dirty="0"/>
              <a:t>: Konrád György: Európa köldökén. Magvető, Budapest, 1990.</a:t>
            </a:r>
          </a:p>
        </p:txBody>
      </p:sp>
    </p:spTree>
    <p:extLst>
      <p:ext uri="{BB962C8B-B14F-4D97-AF65-F5344CB8AC3E}">
        <p14:creationId xmlns:p14="http://schemas.microsoft.com/office/powerpoint/2010/main" val="3847192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Peter Handke: Közép-Európa csak az időjárás kérdése, vagyis pusztán „meteorológiai fogalom”</a:t>
            </a:r>
          </a:p>
          <a:p>
            <a:r>
              <a:rPr lang="hu-HU" dirty="0" smtClean="0"/>
              <a:t>Ahogyan </a:t>
            </a:r>
            <a:r>
              <a:rPr lang="hu-HU" dirty="0" err="1" smtClean="0"/>
              <a:t>Czesław</a:t>
            </a:r>
            <a:r>
              <a:rPr lang="hu-HU" dirty="0" smtClean="0"/>
              <a:t> </a:t>
            </a:r>
            <a:r>
              <a:rPr lang="hu-HU" dirty="0" err="1" smtClean="0"/>
              <a:t>Milosz</a:t>
            </a:r>
            <a:r>
              <a:rPr lang="hu-HU" dirty="0" smtClean="0"/>
              <a:t> megállapítja: „A közép-európai irodalmak legszembetűnőbb sajátossága a történelem állandó jelenléte”</a:t>
            </a:r>
          </a:p>
          <a:p>
            <a:r>
              <a:rPr lang="hu-HU" dirty="0"/>
              <a:t>Közép-Európa mai politikai realitása a még mindig tartó balkáni háborúk valósága. Emiatt a felmérhetetlen tragédia miatt hiányzik a közös nyelv, és tűnik úgy, hogy mindannyian csak hülyeségeket beszélünk. Márpedig a kultúra politika, és a politika kultúra, ám olyan rendkívül finom áttételekkel, amelyeket ma sokkal nehezebb meghatározni és gyakorolni, mint valaha</a:t>
            </a:r>
            <a:r>
              <a:rPr lang="hu-HU" dirty="0" smtClean="0"/>
              <a:t>. (Esterházy Péter, </a:t>
            </a:r>
            <a:r>
              <a:rPr lang="hu-HU" dirty="0" smtClean="0">
                <a:hlinkClick r:id="rId2"/>
              </a:rPr>
              <a:t>https://www.europaiutas.hu/europaiutas/20021/9.htm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689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 smtClean="0"/>
              <a:t>Közép-európa</a:t>
            </a:r>
            <a:r>
              <a:rPr lang="hu-HU" dirty="0" smtClean="0"/>
              <a:t> országai nem tartoznak a Nyugathoz, és számos </a:t>
            </a:r>
            <a:r>
              <a:rPr lang="hu-HU" dirty="0" err="1" smtClean="0"/>
              <a:t>differentia</a:t>
            </a:r>
            <a:r>
              <a:rPr lang="hu-HU" dirty="0" smtClean="0"/>
              <a:t> </a:t>
            </a:r>
            <a:r>
              <a:rPr lang="hu-HU" dirty="0" err="1" smtClean="0"/>
              <a:t>specificát</a:t>
            </a:r>
            <a:r>
              <a:rPr lang="hu-HU" dirty="0" smtClean="0"/>
              <a:t> mutatnak fel a Kelettel szemben is – noha az elmúlt század második felében Közép-Európa politikailag teljesen betagozódott a szovjet-orosz rendszerbe. </a:t>
            </a:r>
          </a:p>
          <a:p>
            <a:r>
              <a:rPr lang="hu-HU" dirty="0" smtClean="0"/>
              <a:t>Mindkét oldal egyaránt csábít romantikus kulturális és politikai utópiákkal, melyek azonban sokszor csak a közép, a köztesség zűrzavaros helyzetéből tekintve tűnnek oly vonzónak. Letisztult vonalakat ígérnek a töredékesség helyett és kiegyensúlyozottságot a bizonytalanság helyett. Oroszország felé a „szláv lélek” mítosza vonz és a pánszlávizmus eszméje, míg nyugat, „Európa” felé pedig a kulturális-gazdasági-politikai fejlődés vágya. </a:t>
            </a:r>
          </a:p>
          <a:p>
            <a:r>
              <a:rPr lang="hu-HU" dirty="0" smtClean="0"/>
              <a:t>Egészen másféle határok képződnek meg, ha pusztán földrajzilag szeretnénk kijelölni egy jókora területet a kontinens közepén, vagy ha történeti-kulturális szempontokat is érvényesíteni kívánunk (http://real.mtak.hu/18694/1/Berkes-Festschrift.pdf)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4305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„Közép-Európa” </a:t>
            </a:r>
            <a:r>
              <a:rPr lang="hu-HU" dirty="0" err="1"/>
              <a:t>kulturológiai</a:t>
            </a:r>
            <a:r>
              <a:rPr lang="hu-HU" dirty="0"/>
              <a:t> szempontból legfeljebb már csak hivatkozás a közös európai családfára, melynek keleti leágazásai ugyanannak a gyökérnek a hajtásai, s a középkor, a vallás (a vallások), a reneszánsz, a barokk egyazon nedveiből táplálkoznak; „Közép-Európa” fogalma jelölheti továbbá azt a legitim kívánságot is, hogy ez a közös örökség elismertessék, tekintet nélkül a különbségekre vagy éppenséggel miattuk. Mert ezek a különbségek teszik sajátossá, ezek kölcsönöznek neki külön identitást az egyetemes európai entitás keretében. </a:t>
            </a:r>
          </a:p>
        </p:txBody>
      </p:sp>
    </p:spTree>
    <p:extLst>
      <p:ext uri="{BB962C8B-B14F-4D97-AF65-F5344CB8AC3E}">
        <p14:creationId xmlns:p14="http://schemas.microsoft.com/office/powerpoint/2010/main" val="4218481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különleges időszak: „Trianon”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értékrendek szétzilálása:</a:t>
            </a:r>
          </a:p>
          <a:p>
            <a:r>
              <a:rPr lang="hu-HU" dirty="0" smtClean="0"/>
              <a:t>Jog/erkölcs/vallás zűrzavaros időszaka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99" y="2785533"/>
            <a:ext cx="7047127" cy="33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Személyes kérdések – kutatási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YEARS OF TREATY OF TRIANON – DIPLOMACY, STATE AND LAW ON THE TURN OF THE CENTURY</a:t>
            </a:r>
            <a:endParaRPr lang="hu-HU" dirty="0" smtClean="0"/>
          </a:p>
          <a:p>
            <a:r>
              <a:rPr lang="hu-HU" dirty="0" smtClean="0"/>
              <a:t>Mit kezdjen egy magyar egy szlovák szervezésű Trianon konferenciával, kutatással?</a:t>
            </a:r>
          </a:p>
          <a:p>
            <a:r>
              <a:rPr lang="hu-HU" dirty="0" smtClean="0"/>
              <a:t>Mit kezdjek én egyházjogászként, a jog-erkölcs-vallás normarendjeinek kutatója Trianonnal?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367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Vatikán és Monarchia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Az Osztrák-Magyar monarchia szétesése nem csak egy gazdasági nagyhatalom végét jelentette, hanem a térség sok színből álló, de toleráns, vallási egységének szétverését is. Különösen is hátrányos volt mindez a katolicizmus, és emiatt a vatikáni politika számára. A térség évszázadok alatt kialakult vatikáni diplomáciai hálózatainak helyét átvették - Csiszárik János vatikáni diplomata szerint -, az ügyvédek és az újságírók, így a helyzet kezelése, a béke megőrzése, nagy kihívást jelentett minden oldalról.</a:t>
            </a:r>
          </a:p>
          <a:p>
            <a:r>
              <a:rPr lang="hu-HU" dirty="0"/>
              <a:t>BERTALAN PÉTER, </a:t>
            </a:r>
            <a:r>
              <a:rPr lang="hu-HU" i="1" dirty="0"/>
              <a:t>Csiszárik János – egy vatikáni diplomata naplója</a:t>
            </a:r>
            <a:r>
              <a:rPr lang="hu-HU" dirty="0"/>
              <a:t>, </a:t>
            </a:r>
            <a:r>
              <a:rPr lang="hu-HU" dirty="0" err="1"/>
              <a:t>Lymbus</a:t>
            </a:r>
            <a:r>
              <a:rPr lang="hu-HU" dirty="0"/>
              <a:t>, MAGYARSÁGTUDOMÁNYI FORRÁSKÖZLEMÉNYEK 18. évfolyam, Budapest 2020, 777-806.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478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i="1" dirty="0"/>
              <a:t>Azon azonban – folytatta </a:t>
            </a:r>
            <a:r>
              <a:rPr lang="hu-HU" i="1" dirty="0" err="1"/>
              <a:t>Msgr</a:t>
            </a:r>
            <a:r>
              <a:rPr lang="hu-HU" i="1" dirty="0"/>
              <a:t>. </a:t>
            </a:r>
            <a:r>
              <a:rPr lang="hu-HU" i="1" dirty="0" err="1"/>
              <a:t>Canali</a:t>
            </a:r>
            <a:r>
              <a:rPr lang="hu-HU" i="1" dirty="0"/>
              <a:t> – éppenséggel megbotránkoztam, amit most elmondok: Egy ízben egybegyült volt az egész diplomáciai testület, hogy a Bíbornok államtitkár úr elé járuljon. De jó, hogy magának nem kellett ott lennie, </a:t>
            </a:r>
            <a:r>
              <a:rPr lang="hu-HU" i="1" dirty="0" err="1"/>
              <a:t>Msgr</a:t>
            </a:r>
            <a:r>
              <a:rPr lang="hu-HU" i="1" dirty="0"/>
              <a:t>., néhány kiváló egyéniségtől eltekintve, teszem eltekintve az önök követétől, ki kifogástalan gentleman, rettenetes vegyes társaság ez. Hemzseg a </a:t>
            </a:r>
            <a:r>
              <a:rPr lang="hu-HU" i="1" dirty="0" err="1"/>
              <a:t>journalisztáktól</a:t>
            </a:r>
            <a:r>
              <a:rPr lang="hu-HU" i="1" dirty="0"/>
              <a:t>, ügyvédektől és nem egyéb nem igen </a:t>
            </a:r>
            <a:r>
              <a:rPr lang="hu-HU" i="1" dirty="0" err="1"/>
              <a:t>gentlemanlike</a:t>
            </a:r>
            <a:r>
              <a:rPr lang="hu-HU" i="1" dirty="0"/>
              <a:t> elemtől. És ez elé a társaság elé lépve, a bíbornok államtitkár gyönyörködve jelentette ki: Mit mondana Szent Péter, kit néhány szegény halász ember környezett, ha ezt a fényes gyülekezetet látná! A Vatikánban remegnek annál a gondolatnál, hogy a képviseletek száma megcsappanhat. </a:t>
            </a:r>
            <a:endParaRPr lang="hu-HU" i="1" dirty="0" smtClean="0"/>
          </a:p>
          <a:p>
            <a:r>
              <a:rPr lang="hu-HU" i="1" dirty="0" smtClean="0"/>
              <a:t>És </a:t>
            </a:r>
            <a:r>
              <a:rPr lang="hu-HU" i="1" dirty="0"/>
              <a:t>olykor készebbek érthetetlen áldozatokra is, csakhogy ez meg ne történjék. Franciaországon kívül Portugália és a Csehszlovák Köztársaság klasszikus példa erre. Minél vakmerőbbek a követek, annál többet érnek el. </a:t>
            </a:r>
            <a:r>
              <a:rPr lang="hu-HU" i="1" dirty="0" smtClean="0"/>
              <a:t>… Mire </a:t>
            </a:r>
            <a:r>
              <a:rPr lang="hu-HU" i="1" dirty="0" err="1"/>
              <a:t>Canali</a:t>
            </a:r>
            <a:r>
              <a:rPr lang="hu-HU" i="1" dirty="0"/>
              <a:t> így folytatta: a cseh követ </a:t>
            </a:r>
            <a:r>
              <a:rPr lang="hu-HU" i="1" dirty="0" err="1"/>
              <a:t>Pallier</a:t>
            </a:r>
            <a:r>
              <a:rPr lang="hu-HU" i="1" dirty="0"/>
              <a:t>, úgy mondják szabadkőműves. Az engedékenyeket itt könnyen negligálják. Az előkelőség nem igen alkalmas eredmények elérésére. Hiába dicsekedett egy társaságban az Önök követe, hogy ő a legszebb követ a Szentszék melletti képviseletben. A kevésbé </a:t>
            </a:r>
            <a:r>
              <a:rPr lang="hu-HU" i="1" dirty="0" err="1"/>
              <a:t>előkelőek</a:t>
            </a:r>
            <a:r>
              <a:rPr lang="hu-HU" i="1" dirty="0"/>
              <a:t> könnyebben boldogulnak. A cseh követ untalan a Vatikánban van, és nagyon gyakran keresi fel a </a:t>
            </a:r>
            <a:r>
              <a:rPr lang="hu-HU" i="1" dirty="0" err="1"/>
              <a:t>congregátiós</a:t>
            </a:r>
            <a:r>
              <a:rPr lang="hu-HU" i="1" dirty="0"/>
              <a:t> bíbornokokat.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55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Vatikáni megoldás…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vatikáni politikát a két világháború közti időszakban jól jellemezték az akkor kiadott pápai enciklikák, körlevelek. A kiinduló pont a világ szenvedése, amelynek egyik oka Európa identitásválsága volt. A Vatikán helyesen azonosította, hogy a probléma globális, ideológiai jellegű társadalmi probléma, éppen ezért a megoldásnak is globálisnak kell lennie.  A megoldás pedig nem képzelhető el az egyházak aktív kooperációja nélkül.  Napjainkban javarészt még mindig aktuálisak és kulcsfontosságúak ezek a kérdések.</a:t>
            </a:r>
          </a:p>
        </p:txBody>
      </p:sp>
    </p:spTree>
    <p:extLst>
      <p:ext uri="{BB962C8B-B14F-4D97-AF65-F5344CB8AC3E}">
        <p14:creationId xmlns:p14="http://schemas.microsoft.com/office/powerpoint/2010/main" val="2152404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XI. Piusz, 1928-ban, megtapasztalva a világ békétlenségéből fakadó sok áldozatot, felhívta a figyelmet arra, hogy csak a közös vallási meggyőződés őrizheti meg a törékeny béke állapotát. A </a:t>
            </a:r>
            <a:r>
              <a:rPr lang="hu-HU" dirty="0" err="1"/>
              <a:t>Mortalium</a:t>
            </a:r>
            <a:r>
              <a:rPr lang="hu-HU" dirty="0"/>
              <a:t> </a:t>
            </a:r>
            <a:r>
              <a:rPr lang="hu-HU" dirty="0" err="1"/>
              <a:t>animos</a:t>
            </a:r>
            <a:r>
              <a:rPr lang="hu-HU" dirty="0"/>
              <a:t> című, az „igazi vallásegység elősegítéséről” szóló enciklikában így ír:  </a:t>
            </a:r>
          </a:p>
          <a:p>
            <a:r>
              <a:rPr lang="hu-HU" i="1" dirty="0"/>
              <a:t>„…</a:t>
            </a:r>
            <a:r>
              <a:rPr lang="hu-HU" i="1" dirty="0" err="1"/>
              <a:t>megerősödjön</a:t>
            </a:r>
            <a:r>
              <a:rPr lang="hu-HU" i="1" dirty="0"/>
              <a:t> és az emberi társadalom közös javára váljon az a testvéri viszony, amely minket, embereket az azonos származásnál és természetnél fogva egymással egyesít és összeköt. A nemzetek még nem élvezik teljesen a béke áldásait, sőt sok helyütt a régi és újabb meghasonlások lázadásokban és polgárharcokban törnek ki. Népeknek nyugalmát és boldogulását érintő igen számos ellentét másképen meg nem oldható, mint az államfők és a kormányok összhangzatos tárgyalásai és törekvései által. Könnyen érthető tehát, – annál is inkább, mert az emberiség egysége felől már nincsen véleményeltérés – miért kívánják mindig többen, hogy az általános emberi testvériség ösztönéből a különböző nemzetek napról-napra szorosabban összetartsanak. Ugyanazt a célt akarják elérni némelyek az Úr Krisztustól szerzett Új Törvény terén is. Ama tapasztalatuk alapján, hogy alig akad ember vallásos érzés nélkül, remélni merik s megvalósíthatónak tartják, hogy a különböző népek, bármennyire eltérő is a vallási fölfogásuk, egyes vallási tételekben – mint a lelki élet közös alapján – testvériesen egyetérthetnek</a:t>
            </a:r>
            <a:r>
              <a:rPr lang="hu-HU" i="1" dirty="0" smtClean="0"/>
              <a:t>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4717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1921-ig XV. Benedek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Témánk </a:t>
            </a:r>
            <a:r>
              <a:rPr lang="hu-HU" dirty="0"/>
              <a:t>szempontjából kiemelt jelentőségű, hogy a Quod </a:t>
            </a:r>
            <a:r>
              <a:rPr lang="hu-HU" dirty="0" err="1"/>
              <a:t>iam</a:t>
            </a:r>
            <a:r>
              <a:rPr lang="hu-HU" dirty="0"/>
              <a:t> </a:t>
            </a:r>
            <a:r>
              <a:rPr lang="hu-HU" dirty="0" err="1"/>
              <a:t>diu</a:t>
            </a:r>
            <a:r>
              <a:rPr lang="hu-HU" dirty="0"/>
              <a:t> és </a:t>
            </a:r>
            <a:r>
              <a:rPr lang="hu-HU" dirty="0" err="1"/>
              <a:t>Paterno</a:t>
            </a:r>
            <a:r>
              <a:rPr lang="hu-HU" dirty="0"/>
              <a:t> </a:t>
            </a:r>
            <a:r>
              <a:rPr lang="hu-HU" dirty="0" err="1"/>
              <a:t>iam</a:t>
            </a:r>
            <a:r>
              <a:rPr lang="hu-HU" dirty="0"/>
              <a:t> </a:t>
            </a:r>
            <a:r>
              <a:rPr lang="hu-HU" dirty="0" err="1"/>
              <a:t>diu</a:t>
            </a:r>
            <a:r>
              <a:rPr lang="hu-HU" dirty="0"/>
              <a:t> enciklikában külön szólt a pápa, az I. Világháború végén, Közép-európai népeiről és a békeszerződésről is. </a:t>
            </a:r>
            <a:endParaRPr lang="hu-HU" dirty="0" smtClean="0"/>
          </a:p>
          <a:p>
            <a:r>
              <a:rPr lang="hu-HU" dirty="0" smtClean="0"/>
              <a:t>Hangsúlyozta </a:t>
            </a:r>
            <a:r>
              <a:rPr lang="hu-HU" dirty="0"/>
              <a:t>ezekben a dokumentumokban, hogy a vágyott béke csak részben érkezett el, hiszen még komoly társadalmi és szociális feszültségek vannak az egyes országokban. </a:t>
            </a:r>
            <a:endParaRPr lang="hu-HU" dirty="0" smtClean="0"/>
          </a:p>
          <a:p>
            <a:r>
              <a:rPr lang="hu-HU" dirty="0" smtClean="0"/>
              <a:t>Kiemelte</a:t>
            </a:r>
            <a:r>
              <a:rPr lang="hu-HU" dirty="0"/>
              <a:t>, hogy a megoldáshoz a politikai cselekményeken túl igaz vallásosságra és a keresztény értelemben vett igazságosság megvalósítására is szükség van, mivel „a történelemben még nem látott súlyú döntéseket” kell meghozni. A pápa hangsúlyozza, hogy csak a keresztény szellemiség lehet az az alap, amelyik a népek közti egységet megteremti, ugyanúgy, mint a Római Birodalom </a:t>
            </a:r>
            <a:r>
              <a:rPr lang="hu-HU" dirty="0" smtClean="0"/>
              <a:t>bukását.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5565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1922 – 1937 XI. Piusz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Ahogy azt már említettük, a pápai enciklikák első látásra a „soha meg nem fogadott” irodalom kategóriájába tartoztak. Valójában azonban olyan társadalmi igazságokat fogalmaztak meg, amelyek figyelembe vétele nélkül a katasztrófák elkerülhetetlenek voltak. Tipikus példa ezekre a kivételként saját nyelven, németül megjelent „Mit </a:t>
            </a:r>
            <a:r>
              <a:rPr lang="hu-HU" dirty="0" err="1"/>
              <a:t>brennender</a:t>
            </a:r>
            <a:r>
              <a:rPr lang="hu-HU" dirty="0"/>
              <a:t> </a:t>
            </a:r>
            <a:r>
              <a:rPr lang="hu-HU" dirty="0" err="1"/>
              <a:t>Sorge</a:t>
            </a:r>
            <a:r>
              <a:rPr lang="hu-HU" dirty="0"/>
              <a:t>”, vagy annak a párja, a „</a:t>
            </a:r>
            <a:r>
              <a:rPr lang="hu-HU" dirty="0" err="1"/>
              <a:t>Divini</a:t>
            </a:r>
            <a:r>
              <a:rPr lang="hu-HU" dirty="0"/>
              <a:t> </a:t>
            </a:r>
            <a:r>
              <a:rPr lang="hu-HU" dirty="0" err="1"/>
              <a:t>redemptoris</a:t>
            </a:r>
            <a:r>
              <a:rPr lang="hu-HU" dirty="0"/>
              <a:t>”. Az egyik a fasizmus, a másik a kommunizmus ellen foglalt állást – sajnos javarészt süket fülekre talált mindegyik.  </a:t>
            </a:r>
          </a:p>
          <a:p>
            <a:r>
              <a:rPr lang="hu-HU" dirty="0"/>
              <a:t>Mégis, az enciklikáknak ez a pasztorális, jogi és vallási szintje az, amelyik a katolikus egyház minden tagja számára megadta az alapvető orientációs irányt. Az egyházi szabályozás vallási jellegében áll a lényegi különbség az egyházi és a világi hatalomértelmezés között. A vallásoknak ezzel a sajátos szabályozási módjával napjainkban is elengedhetetlen szembesülni, figyelemmel arra, hogy a világban egyre erősebben jelennek meg vallási alapú – jellemzően nem keresztény - normarendek.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6146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Kapcsolati hálók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Mindez azonban nem sokat ér, ha az enciklikában megfogalmazott igazságokat nem sikerül a mindennapi gyakorlat szintjére vinni. Hogy ez megvalósulhasson, szükség van olyan társadalmi kapcsolati rendszerekre, amelyek az enciklikákban megfogalmazott elveket gyakorlattá alakítják. Ezeknek a rendszereknek egy sajátos formája a Rómában működő, az egyes nemzetek katolikus papjainak képzését szolgáló kollégiumok</a:t>
            </a:r>
          </a:p>
        </p:txBody>
      </p:sp>
    </p:spTree>
    <p:extLst>
      <p:ext uri="{BB962C8B-B14F-4D97-AF65-F5344CB8AC3E}">
        <p14:creationId xmlns:p14="http://schemas.microsoft.com/office/powerpoint/2010/main" val="1715243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(Szak)Kollégium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két világháború közti vatikáni politika egyik legmeghatározóbb személye – legalábbis magyar szempontból, </a:t>
            </a:r>
            <a:r>
              <a:rPr lang="hu-HU" dirty="0" err="1"/>
              <a:t>Serédi</a:t>
            </a:r>
            <a:r>
              <a:rPr lang="hu-HU" dirty="0"/>
              <a:t> Jusztinián fiatalkori szocializációja, római, nemzetközi környezetben történt. Olyan kollégiumokban tanult, ahol különféle nemzetek éltek együtt. Mindig nyitott volt arra, hogy a nemzeti sokféleséget tisztelje, megértse a különböző szempontokat. A nyelveket is úgy tanulta, hogy naponta más-más nyelvű diáktársával sétált, beszélgetett, bár szlovákul csak azután kezdett el tanulni, hogy Magyarország visszakapta az elcsatolt felvidéki területeket. Ez a nemzetközi kultúra tette lehetővé, hogy a kapcsolati rendszereit is a diplomáciai céljainak megfelelően tudja használni.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0980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Barcza György nagykövet véleménye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i="1" dirty="0"/>
              <a:t>„A Szentszékkel szemben a kormányoknak semmiféle fegyverük sincsen, itt sem pressziókkal, sem </a:t>
            </a:r>
            <a:r>
              <a:rPr lang="hu-HU" i="1" dirty="0" err="1"/>
              <a:t>represszáliákkal</a:t>
            </a:r>
            <a:r>
              <a:rPr lang="hu-HU" i="1" dirty="0"/>
              <a:t> operálni nem lehet, egy lehetőség van csupán és ez a viszony megszakítása, de a Szentszék jól tudja, hogy ezt bizonyos erősen </a:t>
            </a:r>
            <a:r>
              <a:rPr lang="hu-HU" i="1" dirty="0" err="1"/>
              <a:t>katholikus</a:t>
            </a:r>
            <a:r>
              <a:rPr lang="hu-HU" i="1" dirty="0"/>
              <a:t> államok kormányai parlamentáris nehézségek miatt úgysem képesek keresztülvinni, így nem is igen fél ettől. […] Minket a Pápa és a Szentszék igen szeret, az ember mást se hall, mint a »</a:t>
            </a:r>
            <a:r>
              <a:rPr lang="hu-HU" i="1" dirty="0" err="1"/>
              <a:t>notre</a:t>
            </a:r>
            <a:r>
              <a:rPr lang="hu-HU" i="1" dirty="0"/>
              <a:t> </a:t>
            </a:r>
            <a:r>
              <a:rPr lang="hu-HU" i="1" dirty="0" err="1"/>
              <a:t>tres</a:t>
            </a:r>
            <a:r>
              <a:rPr lang="hu-HU" i="1" dirty="0"/>
              <a:t> </a:t>
            </a:r>
            <a:r>
              <a:rPr lang="hu-HU" i="1" dirty="0" err="1"/>
              <a:t>chere</a:t>
            </a:r>
            <a:r>
              <a:rPr lang="hu-HU" i="1" dirty="0"/>
              <a:t> </a:t>
            </a:r>
            <a:r>
              <a:rPr lang="hu-HU" i="1" dirty="0" err="1"/>
              <a:t>Hongrie</a:t>
            </a:r>
            <a:r>
              <a:rPr lang="hu-HU" i="1" dirty="0"/>
              <a:t>« [nagyon kedves Magyarországunk] etc. etc. de azért soha semmiféle tekintetben nem teszik meg azt, amit a magyar kormány kíván vagy kér, hanem teljesen az Egyház </a:t>
            </a:r>
            <a:r>
              <a:rPr lang="hu-HU" i="1" dirty="0" err="1"/>
              <a:t>egoisztikus</a:t>
            </a:r>
            <a:r>
              <a:rPr lang="hu-HU" i="1" dirty="0"/>
              <a:t> érdekeit tartják szem előtt, fütyülve arra, hogy haragszunk-e vagy sem. […] A Pápával senki sem beszélhet a saját ügyeiről, ő pedig senkit sem meg, sem ki nem kérdez. Így azután senki sem tud semmit. […] </a:t>
            </a:r>
            <a:r>
              <a:rPr lang="hu-HU" i="1" dirty="0" err="1"/>
              <a:t>Gasparrinál</a:t>
            </a:r>
            <a:r>
              <a:rPr lang="hu-HU" i="1" dirty="0"/>
              <a:t> sem könnyebb boldogulni. Az öregúr szívélyesebb és neki már fel lehet bármit is hozni és meg is hallgatja, de mondani végeredményben ő sem mond semmit, csak általános frázisokat vallási és politikai </a:t>
            </a:r>
            <a:r>
              <a:rPr lang="hu-HU" i="1" dirty="0" err="1"/>
              <a:t>sauceval</a:t>
            </a:r>
            <a:r>
              <a:rPr lang="hu-HU" i="1" dirty="0"/>
              <a:t> keverve.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739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valóság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Talán </a:t>
            </a:r>
            <a:r>
              <a:rPr lang="hu-HU" dirty="0" err="1"/>
              <a:t>Serédi</a:t>
            </a:r>
            <a:r>
              <a:rPr lang="hu-HU" dirty="0"/>
              <a:t> ügyes politikájának is köszönhető, hogy a Csehszlovák megállapodás megkötése majdnem az első bécsi döntésig húzódott. Emiatt egyébként érték is csehszlovák oldalról kritikák </a:t>
            </a:r>
            <a:r>
              <a:rPr lang="hu-HU" dirty="0" err="1"/>
              <a:t>Serédit</a:t>
            </a:r>
            <a:r>
              <a:rPr lang="hu-HU" dirty="0"/>
              <a:t>. Más kérdés, hogy magyar oldalról is sokan negatívan értékelték </a:t>
            </a:r>
            <a:r>
              <a:rPr lang="hu-HU" dirty="0" err="1"/>
              <a:t>Serédi</a:t>
            </a:r>
            <a:r>
              <a:rPr lang="hu-HU" dirty="0"/>
              <a:t> vatikáni lépéseit. A látszat azonban néha csalóka.</a:t>
            </a:r>
          </a:p>
          <a:p>
            <a:r>
              <a:rPr lang="hu-HU" dirty="0"/>
              <a:t>Talán kitűnik a Vatikán „magyarbarát” vagy inkább „</a:t>
            </a:r>
            <a:r>
              <a:rPr lang="hu-HU" dirty="0" err="1"/>
              <a:t>Serédibarát</a:t>
            </a:r>
            <a:r>
              <a:rPr lang="hu-HU" dirty="0"/>
              <a:t>” álláspontja abból, hogy közvetlenül a bécsi döntést előtt milyen gyorsasággal és hatékonysággal nyilatkozott a magyar ügyben: </a:t>
            </a:r>
          </a:p>
          <a:p>
            <a:r>
              <a:rPr lang="hu-HU" i="1" dirty="0"/>
              <a:t>„A vatikáni magyar ügyvivőt 1938. november 2-án kihallgatáson fogadta </a:t>
            </a:r>
            <a:r>
              <a:rPr lang="hu-HU" i="1" dirty="0" err="1"/>
              <a:t>Eugenio</a:t>
            </a:r>
            <a:r>
              <a:rPr lang="hu-HU" i="1" dirty="0"/>
              <a:t> </a:t>
            </a:r>
            <a:r>
              <a:rPr lang="hu-HU" i="1" dirty="0" err="1"/>
              <a:t>Pacelli</a:t>
            </a:r>
            <a:r>
              <a:rPr lang="hu-HU" i="1" dirty="0"/>
              <a:t> bíboros államtitkár, ahol szóba kerültek a felvidéki területek visszacsatolásával kapcsolatos kérdések is. Bár még nem volt ismeretes a döntőbírósági határozat, </a:t>
            </a:r>
            <a:r>
              <a:rPr lang="hu-HU" i="1" dirty="0" err="1"/>
              <a:t>Pacelli</a:t>
            </a:r>
            <a:r>
              <a:rPr lang="hu-HU" i="1" dirty="0"/>
              <a:t> kijelentette, hogy az Egyház „élénken üdvözli” a területi változást, mert jól ismeri a magyar kormánynak a Vatikánnal és az Egyház érdekeivel kapcsolatos álláspontját, amely „több mint megnyugtató” az átcsatolandó területek katolikusai szempontjából. </a:t>
            </a:r>
            <a:endParaRPr lang="hu-HU" i="1" dirty="0" smtClean="0"/>
          </a:p>
          <a:p>
            <a:r>
              <a:rPr lang="hu-HU" i="1" dirty="0" err="1" smtClean="0"/>
              <a:t>Pacelli</a:t>
            </a:r>
            <a:r>
              <a:rPr lang="hu-HU" i="1" dirty="0" smtClean="0"/>
              <a:t> </a:t>
            </a:r>
            <a:r>
              <a:rPr lang="hu-HU" i="1" dirty="0"/>
              <a:t>hangsúlyozta, hogy bizalommal viseltetik a magyar kormány iránt. </a:t>
            </a:r>
            <a:endParaRPr lang="hu-HU" i="1" dirty="0" smtClean="0"/>
          </a:p>
          <a:p>
            <a:r>
              <a:rPr lang="hu-HU" i="1" dirty="0" smtClean="0"/>
              <a:t>A </a:t>
            </a:r>
            <a:r>
              <a:rPr lang="hu-HU" i="1" dirty="0"/>
              <a:t>pozitív fogadtatás nem okozhatott meglepetést a csehszlovák kormány egyházellenes politikájának ismeretében. </a:t>
            </a:r>
            <a:endParaRPr lang="hu-HU" i="1" dirty="0" smtClean="0"/>
          </a:p>
          <a:p>
            <a:r>
              <a:rPr lang="hu-HU" i="1" dirty="0" err="1" smtClean="0"/>
              <a:t>Pacelli</a:t>
            </a:r>
            <a:r>
              <a:rPr lang="hu-HU" i="1" dirty="0" smtClean="0"/>
              <a:t> </a:t>
            </a:r>
            <a:r>
              <a:rPr lang="hu-HU" i="1" dirty="0"/>
              <a:t>különösen érdeklődött az esztergomi </a:t>
            </a:r>
            <a:r>
              <a:rPr lang="hu-HU" i="1" dirty="0" err="1"/>
              <a:t>főegyházmegye</a:t>
            </a:r>
            <a:r>
              <a:rPr lang="hu-HU" i="1" dirty="0"/>
              <a:t> gyarapodása iránt, és nagy örömét fejezte ki, hogy </a:t>
            </a:r>
            <a:r>
              <a:rPr lang="hu-HU" i="1" dirty="0" err="1"/>
              <a:t>Serédi</a:t>
            </a:r>
            <a:r>
              <a:rPr lang="hu-HU" i="1" dirty="0"/>
              <a:t> elvesztett területeinek jelentős részét vissza fogja kapni.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729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Személyes ügy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Pannonhalma: a „rövid XX. század utolsó generációja vagytok” (érettségi rendszerváltáskor) – a sorsunk Trianonnál kezdődött…</a:t>
            </a:r>
          </a:p>
          <a:p>
            <a:r>
              <a:rPr lang="hu-HU" dirty="0" smtClean="0"/>
              <a:t>1991-1996 Collegium </a:t>
            </a:r>
            <a:r>
              <a:rPr lang="hu-HU" dirty="0" err="1" smtClean="0"/>
              <a:t>Germanicum</a:t>
            </a:r>
            <a:r>
              <a:rPr lang="hu-HU" dirty="0" smtClean="0"/>
              <a:t> et Hungaricum (kollégiumok szerepe)</a:t>
            </a:r>
          </a:p>
          <a:p>
            <a:r>
              <a:rPr lang="hu-HU" dirty="0" smtClean="0"/>
              <a:t>1998-2000 Közép-európai Kulturális Intézet (Módos Péter), igazgatóhelyettes (több mint meteorológia)</a:t>
            </a:r>
          </a:p>
          <a:p>
            <a:r>
              <a:rPr lang="hu-HU" dirty="0" smtClean="0"/>
              <a:t>2010-től „Béke gondolata Ábrahám örököseinél” (Barankovics Akadémia) – </a:t>
            </a:r>
            <a:r>
              <a:rPr lang="hu-HU" dirty="0" err="1" smtClean="0"/>
              <a:t>Castelnuovo</a:t>
            </a:r>
            <a:r>
              <a:rPr lang="hu-HU" dirty="0" smtClean="0"/>
              <a:t> di </a:t>
            </a:r>
            <a:r>
              <a:rPr lang="hu-HU" dirty="0" err="1" smtClean="0"/>
              <a:t>Sagrado</a:t>
            </a:r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1294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Minden folyamat mögött kapcsolati hálók vannak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Ezek a kapcsolatok határozzák meg a saját identitásunkat, </a:t>
            </a:r>
          </a:p>
          <a:p>
            <a:r>
              <a:rPr lang="hu-HU" dirty="0" smtClean="0"/>
              <a:t>Ezek tartanak össze bennünket közösséggé</a:t>
            </a:r>
          </a:p>
          <a:p>
            <a:r>
              <a:rPr lang="hu-HU" dirty="0" smtClean="0"/>
              <a:t>Közép-európai közösséggé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080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88" y="182583"/>
            <a:ext cx="11635457" cy="63915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8" y="2930047"/>
            <a:ext cx="5809673" cy="382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003" y="461818"/>
            <a:ext cx="7996049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9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Doberdo</a:t>
            </a:r>
            <a:r>
              <a:rPr lang="hu-HU" dirty="0" smtClean="0"/>
              <a:t> – </a:t>
            </a:r>
            <a:r>
              <a:rPr lang="hu-HU" dirty="0" err="1" smtClean="0"/>
              <a:t>Visintini</a:t>
            </a:r>
            <a:r>
              <a:rPr lang="hu-HU" dirty="0" smtClean="0"/>
              <a:t> – KUK</a:t>
            </a:r>
            <a:br>
              <a:rPr lang="hu-HU" dirty="0" smtClean="0"/>
            </a:br>
            <a:r>
              <a:rPr lang="hu-HU" dirty="0" smtClean="0"/>
              <a:t>http://jesz.ajk.elte.hu/2019_1.pdf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781" y="1825625"/>
            <a:ext cx="57704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Szempontjaim: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Közép-Európa erős identitása, amelyik a konfliktusaiból tovább erősödik</a:t>
            </a:r>
          </a:p>
          <a:p>
            <a:r>
              <a:rPr lang="hu-HU" dirty="0" smtClean="0"/>
              <a:t>Közép-Európa identitásának egyik jelentős pillére a vallásosság és a szekularizáció (cseh-szlovák-magyar-vatikáni relációk)</a:t>
            </a:r>
          </a:p>
          <a:p>
            <a:r>
              <a:rPr lang="hu-HU" dirty="0" smtClean="0"/>
              <a:t>A vallásosság szempontjai megjelennek a diplomáciában és a </a:t>
            </a:r>
            <a:r>
              <a:rPr lang="hu-HU" dirty="0" err="1" smtClean="0"/>
              <a:t>hálózatosodásban</a:t>
            </a:r>
            <a:r>
              <a:rPr lang="hu-HU" dirty="0" smtClean="0"/>
              <a:t> (konkordátumok, enciklikák, kollégiumok)</a:t>
            </a:r>
          </a:p>
          <a:p>
            <a:r>
              <a:rPr lang="hu-HU" dirty="0" smtClean="0"/>
              <a:t>Az egyházjog (CIC’17) és a „véletlen” szerepe – </a:t>
            </a:r>
            <a:r>
              <a:rPr lang="hu-HU" dirty="0" err="1" smtClean="0"/>
              <a:t>Serédi</a:t>
            </a:r>
            <a:r>
              <a:rPr lang="hu-HU" dirty="0" smtClean="0"/>
              <a:t> Jusztinián</a:t>
            </a:r>
          </a:p>
          <a:p>
            <a:r>
              <a:rPr lang="hu-HU" dirty="0" smtClean="0"/>
              <a:t>Futárjelentés a „Monarchia utolsó mohikánjától” Csiszárik János (1924. július 8–16 - XI. Piusz)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297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Csiszárik </a:t>
            </a:r>
            <a:r>
              <a:rPr lang="hu-HU" i="1" dirty="0" smtClean="0"/>
              <a:t>János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i="1" dirty="0"/>
              <a:t> </a:t>
            </a:r>
            <a:r>
              <a:rPr lang="hu-HU" dirty="0"/>
              <a:t>(</a:t>
            </a:r>
            <a:r>
              <a:rPr lang="hu-HU" dirty="0">
                <a:solidFill>
                  <a:srgbClr val="FF0000"/>
                </a:solidFill>
              </a:rPr>
              <a:t>Vörösklastrom, Szepes </a:t>
            </a:r>
            <a:r>
              <a:rPr lang="hu-HU" dirty="0" err="1" smtClean="0">
                <a:solidFill>
                  <a:srgbClr val="FF0000"/>
                </a:solidFill>
              </a:rPr>
              <a:t>vm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i="1" dirty="0" err="1">
                <a:solidFill>
                  <a:srgbClr val="FF0000"/>
                </a:solidFill>
              </a:rPr>
              <a:t>Červený</a:t>
            </a:r>
            <a:r>
              <a:rPr lang="hu-HU" i="1" dirty="0">
                <a:solidFill>
                  <a:srgbClr val="FF0000"/>
                </a:solidFill>
              </a:rPr>
              <a:t> </a:t>
            </a:r>
            <a:r>
              <a:rPr lang="hu-HU" i="1" dirty="0" err="1">
                <a:solidFill>
                  <a:srgbClr val="FF0000"/>
                </a:solidFill>
              </a:rPr>
              <a:t>Kláštor</a:t>
            </a:r>
            <a:r>
              <a:rPr lang="hu-HU" dirty="0" smtClean="0"/>
              <a:t>., </a:t>
            </a:r>
            <a:r>
              <a:rPr lang="hu-HU" dirty="0"/>
              <a:t>1860. nov. 16.-Bp., 1936. jan. 2.): választott püspök. - Kassán és Bécsben tanult, 1882. VII: Kisszebenben hitokt., 1883. IV. 15: pappá szent. Kp., majd az </a:t>
            </a:r>
            <a:r>
              <a:rPr lang="hu-HU" dirty="0" err="1"/>
              <a:t>Augustineumban</a:t>
            </a:r>
            <a:r>
              <a:rPr lang="hu-HU" dirty="0"/>
              <a:t> képezte tovább magát, ahol 1885: </a:t>
            </a:r>
            <a:r>
              <a:rPr lang="hu-HU" dirty="0" err="1"/>
              <a:t>teol</a:t>
            </a:r>
            <a:r>
              <a:rPr lang="hu-HU" dirty="0"/>
              <a:t>. dr. Hazatérve </a:t>
            </a:r>
            <a:r>
              <a:rPr lang="hu-HU" dirty="0">
                <a:solidFill>
                  <a:srgbClr val="FF0000"/>
                </a:solidFill>
              </a:rPr>
              <a:t>a kassai szem. </a:t>
            </a:r>
            <a:r>
              <a:rPr lang="hu-HU" dirty="0" err="1">
                <a:solidFill>
                  <a:srgbClr val="FF0000"/>
                </a:solidFill>
              </a:rPr>
              <a:t>teol</a:t>
            </a:r>
            <a:r>
              <a:rPr lang="hu-HU" dirty="0">
                <a:solidFill>
                  <a:srgbClr val="FF0000"/>
                </a:solidFill>
              </a:rPr>
              <a:t>-tanára és </a:t>
            </a:r>
            <a:r>
              <a:rPr lang="hu-HU" dirty="0" err="1">
                <a:solidFill>
                  <a:srgbClr val="FF0000"/>
                </a:solidFill>
              </a:rPr>
              <a:t>tanulm</a:t>
            </a:r>
            <a:r>
              <a:rPr lang="hu-HU" dirty="0">
                <a:solidFill>
                  <a:srgbClr val="FF0000"/>
                </a:solidFill>
              </a:rPr>
              <a:t>. felügy-je</a:t>
            </a:r>
            <a:r>
              <a:rPr lang="hu-HU" dirty="0"/>
              <a:t>. 1893: </a:t>
            </a:r>
            <a:r>
              <a:rPr lang="hu-HU" dirty="0" err="1"/>
              <a:t>sztszéki</a:t>
            </a:r>
            <a:r>
              <a:rPr lang="hu-HU" dirty="0"/>
              <a:t> tan., az </a:t>
            </a:r>
            <a:r>
              <a:rPr lang="hu-HU" dirty="0" err="1"/>
              <a:t>orsolyiták</a:t>
            </a:r>
            <a:r>
              <a:rPr lang="hu-HU" dirty="0"/>
              <a:t> </a:t>
            </a:r>
            <a:r>
              <a:rPr lang="hu-HU" dirty="0" err="1"/>
              <a:t>leánynev</a:t>
            </a:r>
            <a:r>
              <a:rPr lang="hu-HU" dirty="0"/>
              <a:t>. int-ének </a:t>
            </a:r>
            <a:r>
              <a:rPr lang="hu-HU" dirty="0" err="1"/>
              <a:t>ném</a:t>
            </a:r>
            <a:r>
              <a:rPr lang="hu-HU" dirty="0"/>
              <a:t>-tanára és udvari kp. </a:t>
            </a:r>
            <a:r>
              <a:rPr lang="hu-HU" dirty="0">
                <a:solidFill>
                  <a:srgbClr val="FF0000"/>
                </a:solidFill>
              </a:rPr>
              <a:t>1906. III: az </a:t>
            </a:r>
            <a:r>
              <a:rPr lang="hu-HU" dirty="0" err="1">
                <a:solidFill>
                  <a:srgbClr val="FF0000"/>
                </a:solidFill>
              </a:rPr>
              <a:t>osztr</a:t>
            </a:r>
            <a:r>
              <a:rPr lang="hu-HU" dirty="0">
                <a:solidFill>
                  <a:srgbClr val="FF0000"/>
                </a:solidFill>
              </a:rPr>
              <a:t>-m. nagykövetség </a:t>
            </a:r>
            <a:r>
              <a:rPr lang="hu-HU" dirty="0" err="1">
                <a:solidFill>
                  <a:srgbClr val="FF0000"/>
                </a:solidFill>
              </a:rPr>
              <a:t>egyhjogi</a:t>
            </a:r>
            <a:r>
              <a:rPr lang="hu-HU" dirty="0">
                <a:solidFill>
                  <a:srgbClr val="FF0000"/>
                </a:solidFill>
              </a:rPr>
              <a:t> tanácsosának titkára Rómában, </a:t>
            </a:r>
            <a:r>
              <a:rPr lang="hu-HU" dirty="0"/>
              <a:t>1907: p. kamarás, </a:t>
            </a:r>
            <a:r>
              <a:rPr lang="hu-HU" dirty="0">
                <a:solidFill>
                  <a:srgbClr val="FF0000"/>
                </a:solidFill>
              </a:rPr>
              <a:t>1909: a követség </a:t>
            </a:r>
            <a:r>
              <a:rPr lang="hu-HU" dirty="0" err="1">
                <a:solidFill>
                  <a:srgbClr val="FF0000"/>
                </a:solidFill>
              </a:rPr>
              <a:t>egyhjogi</a:t>
            </a:r>
            <a:r>
              <a:rPr lang="hu-HU" dirty="0">
                <a:solidFill>
                  <a:srgbClr val="FF0000"/>
                </a:solidFill>
              </a:rPr>
              <a:t> tanácsosa,</a:t>
            </a:r>
            <a:r>
              <a:rPr lang="hu-HU" dirty="0"/>
              <a:t> 1910: p. </a:t>
            </a:r>
            <a:r>
              <a:rPr lang="hu-HU" dirty="0" err="1"/>
              <a:t>prel</a:t>
            </a:r>
            <a:r>
              <a:rPr lang="hu-HU" dirty="0"/>
              <a:t>. és 1911. XI. 18: veszprémi </a:t>
            </a:r>
            <a:r>
              <a:rPr lang="hu-HU" dirty="0" err="1"/>
              <a:t>knk</a:t>
            </a:r>
            <a:r>
              <a:rPr lang="hu-HU" dirty="0"/>
              <a:t>. A fölajánlott eperjesi </a:t>
            </a:r>
            <a:r>
              <a:rPr lang="hu-HU" dirty="0" err="1"/>
              <a:t>g.k</a:t>
            </a:r>
            <a:r>
              <a:rPr lang="hu-HU" dirty="0"/>
              <a:t>. </a:t>
            </a:r>
            <a:r>
              <a:rPr lang="hu-HU" dirty="0" err="1"/>
              <a:t>ppséget</a:t>
            </a:r>
            <a:r>
              <a:rPr lang="hu-HU" dirty="0"/>
              <a:t> elhárította. 1917. XI. 25: </a:t>
            </a:r>
            <a:r>
              <a:rPr lang="hu-HU" dirty="0" err="1"/>
              <a:t>almisi</a:t>
            </a:r>
            <a:r>
              <a:rPr lang="hu-HU" dirty="0"/>
              <a:t> </a:t>
            </a:r>
            <a:r>
              <a:rPr lang="hu-HU" dirty="0" err="1"/>
              <a:t>vál</a:t>
            </a:r>
            <a:r>
              <a:rPr lang="hu-HU" dirty="0"/>
              <a:t>. pp. </a:t>
            </a:r>
            <a:r>
              <a:rPr lang="hu-HU" dirty="0">
                <a:solidFill>
                  <a:srgbClr val="FF0000"/>
                </a:solidFill>
              </a:rPr>
              <a:t>1916-18: Bécsben a közös külügymin-</a:t>
            </a:r>
            <a:r>
              <a:rPr lang="hu-HU" dirty="0" err="1">
                <a:solidFill>
                  <a:srgbClr val="FF0000"/>
                </a:solidFill>
              </a:rPr>
              <a:t>ban</a:t>
            </a:r>
            <a:r>
              <a:rPr lang="hu-HU" dirty="0">
                <a:solidFill>
                  <a:srgbClr val="FF0000"/>
                </a:solidFill>
              </a:rPr>
              <a:t> dolgozott. </a:t>
            </a:r>
            <a:r>
              <a:rPr lang="hu-HU" dirty="0" err="1">
                <a:solidFill>
                  <a:srgbClr val="FF0000"/>
                </a:solidFill>
              </a:rPr>
              <a:t>Egyhpol</a:t>
            </a:r>
            <a:r>
              <a:rPr lang="hu-HU" dirty="0">
                <a:solidFill>
                  <a:srgbClr val="FF0000"/>
                </a:solidFill>
              </a:rPr>
              <a:t>. tárgyalások résztvevője No-</a:t>
            </a:r>
            <a:r>
              <a:rPr lang="hu-HU" dirty="0" err="1">
                <a:solidFill>
                  <a:srgbClr val="FF0000"/>
                </a:solidFill>
              </a:rPr>
              <a:t>ban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Lengyo-ban</a:t>
            </a:r>
            <a:r>
              <a:rPr lang="hu-HU" dirty="0">
                <a:solidFill>
                  <a:srgbClr val="FF0000"/>
                </a:solidFill>
              </a:rPr>
              <a:t> és </a:t>
            </a:r>
            <a:r>
              <a:rPr lang="hu-HU" dirty="0" err="1">
                <a:solidFill>
                  <a:srgbClr val="FF0000"/>
                </a:solidFill>
              </a:rPr>
              <a:t>Töröko-ban</a:t>
            </a:r>
            <a:r>
              <a:rPr lang="hu-HU" dirty="0"/>
              <a:t>. 1920: pápai, 1922: </a:t>
            </a:r>
            <a:r>
              <a:rPr lang="hu-HU" dirty="0" err="1"/>
              <a:t>segesdi</a:t>
            </a:r>
            <a:r>
              <a:rPr lang="hu-HU" dirty="0"/>
              <a:t> </a:t>
            </a:r>
            <a:r>
              <a:rPr lang="hu-HU" dirty="0" err="1"/>
              <a:t>főesp</a:t>
            </a:r>
            <a:r>
              <a:rPr lang="hu-HU" dirty="0"/>
              <a:t>. </a:t>
            </a:r>
            <a:r>
              <a:rPr lang="hu-HU" dirty="0">
                <a:solidFill>
                  <a:srgbClr val="FF0000"/>
                </a:solidFill>
              </a:rPr>
              <a:t>1920: a m. </a:t>
            </a:r>
            <a:r>
              <a:rPr lang="hu-HU" dirty="0" err="1">
                <a:solidFill>
                  <a:srgbClr val="FF0000"/>
                </a:solidFill>
              </a:rPr>
              <a:t>kir</a:t>
            </a:r>
            <a:r>
              <a:rPr lang="hu-HU" dirty="0">
                <a:solidFill>
                  <a:srgbClr val="FF0000"/>
                </a:solidFill>
              </a:rPr>
              <a:t>. külügymin. </a:t>
            </a:r>
            <a:r>
              <a:rPr lang="hu-HU" dirty="0" err="1">
                <a:solidFill>
                  <a:srgbClr val="FF0000"/>
                </a:solidFill>
              </a:rPr>
              <a:t>szolg-ába</a:t>
            </a:r>
            <a:r>
              <a:rPr lang="hu-HU" dirty="0">
                <a:solidFill>
                  <a:srgbClr val="FF0000"/>
                </a:solidFill>
              </a:rPr>
              <a:t> lépett, 1920: Hollandiában és No-</a:t>
            </a:r>
            <a:r>
              <a:rPr lang="hu-HU" dirty="0" err="1">
                <a:solidFill>
                  <a:srgbClr val="FF0000"/>
                </a:solidFill>
              </a:rPr>
              <a:t>ban</a:t>
            </a:r>
            <a:r>
              <a:rPr lang="hu-HU" dirty="0">
                <a:solidFill>
                  <a:srgbClr val="FF0000"/>
                </a:solidFill>
              </a:rPr>
              <a:t>, 1923: </a:t>
            </a:r>
            <a:r>
              <a:rPr lang="hu-HU" dirty="0" err="1">
                <a:solidFill>
                  <a:srgbClr val="FF0000"/>
                </a:solidFill>
              </a:rPr>
              <a:t>Lengyo-ban</a:t>
            </a:r>
            <a:r>
              <a:rPr lang="hu-HU" dirty="0">
                <a:solidFill>
                  <a:srgbClr val="FF0000"/>
                </a:solidFill>
              </a:rPr>
              <a:t> tárgyalt.</a:t>
            </a:r>
            <a:r>
              <a:rPr lang="hu-HU" dirty="0"/>
              <a:t> 1928: kiküldött a New York-i m. </a:t>
            </a:r>
            <a:r>
              <a:rPr lang="hu-HU" dirty="0" err="1"/>
              <a:t>kat</a:t>
            </a:r>
            <a:r>
              <a:rPr lang="hu-HU" dirty="0"/>
              <a:t>-ok </a:t>
            </a:r>
            <a:r>
              <a:rPr lang="hu-HU" dirty="0" err="1"/>
              <a:t>Szt</a:t>
            </a:r>
            <a:r>
              <a:rPr lang="hu-HU" dirty="0"/>
              <a:t> István </a:t>
            </a:r>
            <a:r>
              <a:rPr lang="hu-HU" dirty="0" err="1"/>
              <a:t>tp-ának</a:t>
            </a:r>
            <a:r>
              <a:rPr lang="hu-HU" dirty="0"/>
              <a:t> </a:t>
            </a:r>
            <a:r>
              <a:rPr lang="hu-HU" dirty="0" err="1"/>
              <a:t>fölsztelésén</a:t>
            </a:r>
            <a:r>
              <a:rPr lang="hu-HU" dirty="0"/>
              <a:t>; ekkor több mint 50 m. kat. </a:t>
            </a:r>
            <a:r>
              <a:rPr lang="hu-HU" dirty="0" err="1"/>
              <a:t>egyhközs</a:t>
            </a:r>
            <a:r>
              <a:rPr lang="hu-HU" dirty="0"/>
              <a:t>-et látogatott meg az USA-ban. 1929: </a:t>
            </a:r>
            <a:r>
              <a:rPr lang="hu-HU" dirty="0" err="1"/>
              <a:t>rk</a:t>
            </a:r>
            <a:r>
              <a:rPr lang="hu-HU" dirty="0"/>
              <a:t>. követ és meghatalmazott min. 1932. IV: nyugalomba vonult. -</a:t>
            </a:r>
            <a:r>
              <a:rPr lang="hu-HU" i="1" dirty="0"/>
              <a:t> M: Az üdv </a:t>
            </a:r>
            <a:r>
              <a:rPr lang="hu-HU" i="1" dirty="0" err="1"/>
              <a:t>ósz</a:t>
            </a:r>
            <a:r>
              <a:rPr lang="hu-HU" i="1" dirty="0"/>
              <a:t>-i történelme középisk. és </a:t>
            </a:r>
            <a:r>
              <a:rPr lang="hu-HU" i="1" dirty="0" err="1"/>
              <a:t>tanítóképzőint</a:t>
            </a:r>
            <a:r>
              <a:rPr lang="hu-HU" i="1" dirty="0"/>
              <a:t>. használatra. </a:t>
            </a:r>
            <a:r>
              <a:rPr lang="hu-HU" dirty="0"/>
              <a:t>Kassa, 1890. -</a:t>
            </a:r>
            <a:r>
              <a:rPr lang="hu-HU" i="1" dirty="0"/>
              <a:t> </a:t>
            </a:r>
            <a:r>
              <a:rPr lang="hu-HU" i="1" dirty="0" err="1"/>
              <a:t>Szt</a:t>
            </a:r>
            <a:r>
              <a:rPr lang="hu-HU" i="1" dirty="0"/>
              <a:t> beszéd </a:t>
            </a:r>
            <a:r>
              <a:rPr lang="hu-HU" i="1" dirty="0" err="1"/>
              <a:t>Szt</a:t>
            </a:r>
            <a:r>
              <a:rPr lang="hu-HU" i="1" dirty="0"/>
              <a:t> István </a:t>
            </a:r>
            <a:r>
              <a:rPr lang="hu-HU" i="1" dirty="0" err="1"/>
              <a:t>Mo</a:t>
            </a:r>
            <a:r>
              <a:rPr lang="hu-HU" i="1" dirty="0"/>
              <a:t>. első </a:t>
            </a:r>
            <a:r>
              <a:rPr lang="hu-HU" i="1" dirty="0" err="1"/>
              <a:t>ap</a:t>
            </a:r>
            <a:r>
              <a:rPr lang="hu-HU" i="1" dirty="0"/>
              <a:t>. </a:t>
            </a:r>
            <a:r>
              <a:rPr lang="hu-HU" i="1" dirty="0" err="1"/>
              <a:t>kir-ának</a:t>
            </a:r>
            <a:r>
              <a:rPr lang="hu-HU" i="1" dirty="0"/>
              <a:t> ünnepén... </a:t>
            </a:r>
            <a:r>
              <a:rPr lang="hu-HU" dirty="0"/>
              <a:t>Veszprém, 1899. 88</a:t>
            </a:r>
          </a:p>
        </p:txBody>
      </p:sp>
    </p:spTree>
    <p:extLst>
      <p:ext uri="{BB962C8B-B14F-4D97-AF65-F5344CB8AC3E}">
        <p14:creationId xmlns:p14="http://schemas.microsoft.com/office/powerpoint/2010/main" val="426315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Eddigi rész-eredmények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1, </a:t>
            </a:r>
            <a:r>
              <a:rPr lang="hu-HU" dirty="0"/>
              <a:t>A tanulmány rövid bevezetést ad arról, hogy a vatikáni diplomácia miként kapcsolódott be a Közép-európai térségünket érintő politikai vitákba. Munkánkban kitérünk a személyes kapcsolati rendszerek fontosságára, felvillantva a Rómában működő papképző kollégiumok szerepét. Konkrét példaként pedig a román konkordátum létrejöttét elemezzük röviden.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023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2708</Words>
  <Application>Microsoft Office PowerPoint</Application>
  <PresentationFormat>Szélesvásznú</PresentationFormat>
  <Paragraphs>94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Office-téma</vt:lpstr>
      <vt:lpstr>A Vatikáni politika elemei az I. világháború után: enciklikák és kollégiumok</vt:lpstr>
      <vt:lpstr>Személyes kérdések – kutatási program</vt:lpstr>
      <vt:lpstr>Személyes ügy</vt:lpstr>
      <vt:lpstr>PowerPoint-bemutató</vt:lpstr>
      <vt:lpstr>PowerPoint-bemutató</vt:lpstr>
      <vt:lpstr>Doberdo – Visintini – KUK http://jesz.ajk.elte.hu/2019_1.pdf</vt:lpstr>
      <vt:lpstr>Szempontjaim:</vt:lpstr>
      <vt:lpstr>Csiszárik János</vt:lpstr>
      <vt:lpstr>Eddigi rész-eredmények</vt:lpstr>
      <vt:lpstr>PowerPoint-bemutató</vt:lpstr>
      <vt:lpstr>PowerPoint-bemutató</vt:lpstr>
      <vt:lpstr>Célok:</vt:lpstr>
      <vt:lpstr>Létezik egy (eddig figyelmen kívül hagyott?) közös múlt</vt:lpstr>
      <vt:lpstr>Létezik? Elmélet és</vt:lpstr>
      <vt:lpstr>PowerPoint-bemutató</vt:lpstr>
      <vt:lpstr>Gyakorlat</vt:lpstr>
      <vt:lpstr>PowerPoint-bemutató</vt:lpstr>
      <vt:lpstr>PowerPoint-bemutató</vt:lpstr>
      <vt:lpstr>Egy különleges időszak: „Trianon”</vt:lpstr>
      <vt:lpstr>Vatikán és Monarchia</vt:lpstr>
      <vt:lpstr>PowerPoint-bemutató</vt:lpstr>
      <vt:lpstr>Vatikáni megoldás…</vt:lpstr>
      <vt:lpstr>PowerPoint-bemutató</vt:lpstr>
      <vt:lpstr>1921-ig XV. Benedek</vt:lpstr>
      <vt:lpstr>1922 – 1937 XI. Piusz</vt:lpstr>
      <vt:lpstr>Kapcsolati hálók</vt:lpstr>
      <vt:lpstr>(Szak)Kollégium</vt:lpstr>
      <vt:lpstr>Barcza György nagykövet véleménye </vt:lpstr>
      <vt:lpstr>A valóság</vt:lpstr>
      <vt:lpstr>Minden folyamat mögött kapcsolati hálók vannak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Vatikáni politika elemei az I. világháború után: enciklikák és kollégiumok</dc:title>
  <dc:creator>Birher Nándor</dc:creator>
  <cp:lastModifiedBy>Birher Nándor</cp:lastModifiedBy>
  <cp:revision>9</cp:revision>
  <dcterms:created xsi:type="dcterms:W3CDTF">2021-10-13T07:55:00Z</dcterms:created>
  <dcterms:modified xsi:type="dcterms:W3CDTF">2021-10-13T09:32:57Z</dcterms:modified>
</cp:coreProperties>
</file>